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4" r:id="rId4"/>
    <p:sldId id="261" r:id="rId5"/>
    <p:sldId id="262" r:id="rId6"/>
    <p:sldId id="260" r:id="rId7"/>
    <p:sldId id="259" r:id="rId8"/>
    <p:sldId id="258" r:id="rId9"/>
    <p:sldId id="263" r:id="rId1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F0BE75-9A81-4EF2-AC53-AE32165C5080}" type="datetimeFigureOut">
              <a:rPr lang="cs-CZ"/>
              <a:pPr>
                <a:defRPr/>
              </a:pPr>
              <a:t>25.11.2022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0C234D83-1AFA-45AC-B532-2A2DBD655353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0418BD-4002-45BF-8371-600FC4474BAA}" type="slidenum">
              <a:rPr lang="cs-CZ" altLang="cs-CZ"/>
              <a:pPr/>
              <a:t>8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F5CE3-0BCE-4F96-AF61-4F7039C4B469}" type="datetimeFigureOut">
              <a:rPr lang="cs-CZ"/>
              <a:pPr>
                <a:defRPr/>
              </a:pPr>
              <a:t>25.11.2022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3E1D7"/>
                </a:solidFill>
              </a:defRPr>
            </a:lvl1pPr>
          </a:lstStyle>
          <a:p>
            <a:fld id="{C4DB7D3A-AFA9-49EF-B084-B95E44A01033}" type="slidenum">
              <a:rPr lang="cs-CZ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00A94-B4E3-4D27-8536-49E6610D5271}" type="datetimeFigureOut">
              <a:rPr lang="cs-CZ"/>
              <a:pPr>
                <a:defRPr/>
              </a:pPr>
              <a:t>25.11.2022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0049A-98A8-4FF6-9798-9105E15E5F2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35F61-F98C-4D3D-AC9D-DFDCC54AEB56}" type="datetimeFigureOut">
              <a:rPr lang="cs-CZ"/>
              <a:pPr>
                <a:defRPr/>
              </a:pPr>
              <a:t>25.11.2022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780C0-7725-46A5-B48A-781274B200F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E450E-47F3-4B9E-94AB-FA9C187789CE}" type="datetimeFigureOut">
              <a:rPr lang="cs-CZ"/>
              <a:pPr>
                <a:defRPr/>
              </a:pPr>
              <a:t>25.11.2022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75F27-D11C-44E9-8946-207B4AA2134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E7565-346D-4762-91F2-7A477F21D80A}" type="datetimeFigureOut">
              <a:rPr lang="cs-CZ"/>
              <a:pPr>
                <a:defRPr/>
              </a:pPr>
              <a:t>25.11.2022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3E1D7"/>
                </a:solidFill>
              </a:defRPr>
            </a:lvl1pPr>
          </a:lstStyle>
          <a:p>
            <a:fld id="{07BA2ECE-8B9A-40A4-ACC6-CEA9149C8870}" type="slidenum">
              <a:rPr lang="cs-CZ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5DA3A-1D0F-4A6E-8285-21EC2605A9E1}" type="datetimeFigureOut">
              <a:rPr lang="cs-CZ"/>
              <a:pPr>
                <a:defRPr/>
              </a:pPr>
              <a:t>25.11.2022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F67C4-DFF2-44C3-B186-DDD8F784278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1766-65E2-4157-B8EC-7D1DFD51B3EC}" type="datetimeFigureOut">
              <a:rPr lang="cs-CZ"/>
              <a:pPr>
                <a:defRPr/>
              </a:pPr>
              <a:t>25.11.2022</a:t>
            </a:fld>
            <a:endParaRPr lang="cs-CZ"/>
          </a:p>
        </p:txBody>
      </p:sp>
      <p:sp>
        <p:nvSpPr>
          <p:cNvPr id="8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B2E91-FD41-49BB-A42F-54E44B3D4EF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538D3-4408-4F10-BFBD-1BC81FC07A20}" type="datetimeFigureOut">
              <a:rPr lang="cs-CZ"/>
              <a:pPr>
                <a:defRPr/>
              </a:pPr>
              <a:t>25.11.2022</a:t>
            </a:fld>
            <a:endParaRPr lang="cs-CZ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26F1A-6FDB-4426-9A13-B5A7BDDBBC2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DA76B-F6D1-498A-A460-CE9CE5B9D9BA}" type="datetimeFigureOut">
              <a:rPr lang="cs-CZ"/>
              <a:pPr>
                <a:defRPr/>
              </a:pPr>
              <a:t>25.11.2022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BAA4E-2976-4023-BAF4-780DE3A1714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2E851-C1F5-4E32-B069-DB38561E0127}" type="datetimeFigureOut">
              <a:rPr lang="cs-CZ"/>
              <a:pPr>
                <a:defRPr/>
              </a:pPr>
              <a:t>25.11.2022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20EA6-D20A-4B7C-A4D0-8596F9A300D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96E65-E6F0-4096-BC0E-1A520D34A782}" type="datetimeFigureOut">
              <a:rPr lang="cs-CZ"/>
              <a:pPr>
                <a:defRPr/>
              </a:pPr>
              <a:t>25.11.2022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D0D198DC-F571-4CCF-A9AA-67EDEC87D2B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  <a:endParaRPr lang="en-US" altLang="cs-CZ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5ADE58-BFE2-47A4-8217-E5F35020A636}" type="datetimeFigureOut">
              <a:rPr lang="cs-CZ"/>
              <a:pPr>
                <a:defRPr/>
              </a:pPr>
              <a:t>25.11.2022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1D4577"/>
                </a:solidFill>
              </a:defRPr>
            </a:lvl1pPr>
          </a:lstStyle>
          <a:p>
            <a:fld id="{5D1E7AB6-F91F-40CE-A910-4EC72335F63F}" type="slidenum">
              <a:rPr lang="cs-CZ"/>
              <a:pPr/>
              <a:t>‹#›</a:t>
            </a:fld>
            <a:endParaRPr lang="cs-CZ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5" r:id="rId2"/>
    <p:sldLayoutId id="2147483754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5" r:id="rId9"/>
    <p:sldLayoutId id="2147483751" r:id="rId10"/>
    <p:sldLayoutId id="21474837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-i2_g33wXQ" TargetMode="External"/><Relationship Id="rId2" Type="http://schemas.openxmlformats.org/officeDocument/2006/relationships/hyperlink" Target="https://www.youtube.com/watch?v=j0vhTg82Pz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hiefvn06pY" TargetMode="External"/><Relationship Id="rId2" Type="http://schemas.openxmlformats.org/officeDocument/2006/relationships/hyperlink" Target="https://www.youtube.com/watch?v=p4QPEZnaKp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MuiE6b92ec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n-nIeXutrks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dirty="0" smtClean="0">
                <a:solidFill>
                  <a:srgbClr val="FFC000"/>
                </a:solidFill>
              </a:rPr>
              <a:t>Diagnostika tlumičů pérování</a:t>
            </a:r>
            <a:endParaRPr lang="cs-CZ" sz="4800" dirty="0">
              <a:solidFill>
                <a:srgbClr val="FFC000"/>
              </a:solidFill>
            </a:endParaRPr>
          </a:p>
        </p:txBody>
      </p:sp>
      <p:pic>
        <p:nvPicPr>
          <p:cNvPr id="6147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319463"/>
            <a:ext cx="2879725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pPr algn="ctr" eaLnBrk="1" hangingPunct="1"/>
            <a:r>
              <a:rPr lang="cs-CZ" altLang="cs-CZ" sz="4500" b="1" smtClean="0"/>
              <a:t>Funkce tlumičů pérování</a:t>
            </a:r>
          </a:p>
        </p:txBody>
      </p:sp>
      <p:sp>
        <p:nvSpPr>
          <p:cNvPr id="7171" name="Zástupný symbol pro obsah 4"/>
          <p:cNvSpPr>
            <a:spLocks noGrp="1"/>
          </p:cNvSpPr>
          <p:nvPr>
            <p:ph idx="1"/>
          </p:nvPr>
        </p:nvSpPr>
        <p:spPr>
          <a:xfrm>
            <a:off x="1403350" y="5805488"/>
            <a:ext cx="7570788" cy="447675"/>
          </a:xfrm>
        </p:spPr>
        <p:txBody>
          <a:bodyPr/>
          <a:lstStyle/>
          <a:p>
            <a:pPr eaLnBrk="1" hangingPunct="1"/>
            <a:r>
              <a:rPr lang="cs-CZ" altLang="cs-CZ" sz="2000" smtClean="0">
                <a:hlinkClick r:id="rId2"/>
              </a:rPr>
              <a:t>https://www.youtube.com/watch?v=j0vhTg82Pz0</a:t>
            </a:r>
            <a:endParaRPr lang="cs-CZ" altLang="cs-CZ" sz="2000" smtClean="0"/>
          </a:p>
          <a:p>
            <a:pPr eaLnBrk="1" hangingPunct="1"/>
            <a:r>
              <a:rPr lang="cs-CZ" altLang="cs-CZ" sz="2000" smtClean="0">
                <a:hlinkClick r:id="rId3"/>
              </a:rPr>
              <a:t>https://www.youtube.com/watch?v=j-i2_g33wXQ</a:t>
            </a:r>
            <a:endParaRPr lang="cs-CZ" altLang="cs-CZ" sz="2000" smtClean="0"/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900113" y="2205038"/>
            <a:ext cx="7200900" cy="2246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cs-CZ" altLang="cs-CZ" sz="2000" b="1">
                <a:solidFill>
                  <a:srgbClr val="000000"/>
                </a:solidFill>
                <a:latin typeface="Calibri" pitchFamily="34" charset="0"/>
              </a:rPr>
              <a:t>Úkolem tlumičů je zabránit kmitání pružiny, ke kterému by došlo při jejím stlačení a následném uvolnění.</a:t>
            </a:r>
          </a:p>
          <a:p>
            <a:pPr algn="just" eaLnBrk="1" hangingPunct="1"/>
            <a:r>
              <a:rPr lang="cs-CZ" altLang="cs-CZ" sz="2000" b="1">
                <a:solidFill>
                  <a:srgbClr val="000000"/>
                </a:solidFill>
                <a:latin typeface="Calibri" pitchFamily="34" charset="0"/>
              </a:rPr>
              <a:t>Kmitající kolo ztrácí přilnavost k vozovce, což se projeví zejména na stabilitě vozidla a délce brzdné dráhy. Vadné tlumiče se projeví i na zhoršení komfortu jízdy a na opotřebení pneumatik.</a:t>
            </a:r>
          </a:p>
          <a:p>
            <a:pPr algn="just" eaLnBrk="1" hangingPunct="1"/>
            <a:r>
              <a:rPr lang="cs-CZ" altLang="cs-CZ" sz="2000" b="1">
                <a:solidFill>
                  <a:srgbClr val="000000"/>
                </a:solidFill>
                <a:latin typeface="Calibri" pitchFamily="34" charset="0"/>
              </a:rPr>
              <a:t>Doporučený interval kontroly tlumičů je každých 20.000 km přestože je jejich životnost mnohonásobně delší.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Zkušebna vymontovaných tlumičů</a:t>
            </a:r>
            <a:endParaRPr lang="cs-CZ" b="1" dirty="0"/>
          </a:p>
        </p:txBody>
      </p:sp>
      <p:sp>
        <p:nvSpPr>
          <p:cNvPr id="8195" name="Zástupný symbol pro obsah 4"/>
          <p:cNvSpPr>
            <a:spLocks noGrp="1"/>
          </p:cNvSpPr>
          <p:nvPr>
            <p:ph idx="1"/>
          </p:nvPr>
        </p:nvSpPr>
        <p:spPr>
          <a:xfrm>
            <a:off x="2928938" y="6000750"/>
            <a:ext cx="7570787" cy="447675"/>
          </a:xfrm>
        </p:spPr>
        <p:txBody>
          <a:bodyPr/>
          <a:lstStyle/>
          <a:p>
            <a:pPr eaLnBrk="1" hangingPunct="1"/>
            <a:r>
              <a:rPr lang="cs-CZ" altLang="cs-CZ" sz="2000" smtClean="0">
                <a:hlinkClick r:id="rId2"/>
              </a:rPr>
              <a:t>vlastní testování tlumiče</a:t>
            </a:r>
            <a:endParaRPr lang="cs-CZ" altLang="cs-CZ" sz="2000" smtClean="0"/>
          </a:p>
          <a:p>
            <a:pPr eaLnBrk="1" hangingPunct="1"/>
            <a:r>
              <a:rPr lang="cs-CZ" altLang="cs-CZ" sz="2000" smtClean="0">
                <a:hlinkClick r:id="rId3"/>
              </a:rPr>
              <a:t>celá repase tlumiče</a:t>
            </a:r>
            <a:endParaRPr lang="cs-CZ" altLang="cs-CZ" sz="2000" smtClean="0"/>
          </a:p>
        </p:txBody>
      </p:sp>
      <p:pic>
        <p:nvPicPr>
          <p:cNvPr id="8196" name="Obrázek 3"/>
          <p:cNvPicPr>
            <a:picLocks noChangeAspect="1"/>
          </p:cNvPicPr>
          <p:nvPr/>
        </p:nvPicPr>
        <p:blipFill>
          <a:blip r:embed="rId4" cstate="print"/>
          <a:srcRect l="17755" r="13153"/>
          <a:stretch>
            <a:fillRect/>
          </a:stretch>
        </p:blipFill>
        <p:spPr bwMode="auto">
          <a:xfrm>
            <a:off x="1951038" y="1617663"/>
            <a:ext cx="5184775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900113" y="2205038"/>
            <a:ext cx="7200900" cy="25542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atin typeface="+mj-lt"/>
              </a:rPr>
              <a:t>Tlumič je upnut do zkušebny, která jej střídavě stlačuje a roztahuje.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atin typeface="+mj-lt"/>
              </a:rPr>
              <a:t>Zaznamenává se síla potřebná pro stlačení a roztažení v závislosti na zdvihu (odpor tlumiče).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atin typeface="+mj-lt"/>
              </a:rPr>
              <a:t>Výhodou této zkušebny je možnost identifikovat nejen účinnost, ale také konkrétní závadu tlumiče.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atin typeface="+mj-lt"/>
              </a:rPr>
              <a:t>Pro autoservis se tyto zkušebny nehodí, tam potřebujeme tlumiče testovat bezdemontážní. Využívají se v opravnách tlumičů.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Zkušebna vymontovaných tlumičů</a:t>
            </a:r>
            <a:endParaRPr lang="cs-CZ" b="1" dirty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9220" name="Picture 2" descr="https://img.skoda-virt.cz/vase_auta_upload/2/4127/4127_2007-11-17_13-30-05_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13" y="1935163"/>
            <a:ext cx="7242175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Zkušebna vymontovaných tlumičů</a:t>
            </a:r>
            <a:endParaRPr lang="cs-CZ" b="1" dirty="0"/>
          </a:p>
        </p:txBody>
      </p:sp>
      <p:pic>
        <p:nvPicPr>
          <p:cNvPr id="10243" name="Picture 2" descr="https://img.skoda-virt.cz/vase_auta_upload/2/4127/4127_2007-11-17_13-09-49_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019" b="26633"/>
          <a:stretch>
            <a:fillRect/>
          </a:stretch>
        </p:blipFill>
        <p:spPr>
          <a:xfrm>
            <a:off x="2411413" y="1643063"/>
            <a:ext cx="4522787" cy="5067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pPr algn="ctr" eaLnBrk="1" hangingPunct="1"/>
            <a:r>
              <a:rPr lang="cs-CZ" altLang="cs-CZ" b="1" smtClean="0"/>
              <a:t>Rezonanční zkušebna tlumičů</a:t>
            </a:r>
          </a:p>
        </p:txBody>
      </p:sp>
      <p:sp>
        <p:nvSpPr>
          <p:cNvPr id="11267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1268" name="Picture 2" descr="Výsledek obrázku pro shock absorber te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5225" y="1962150"/>
            <a:ext cx="6813550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ovéPole 2"/>
          <p:cNvSpPr txBox="1">
            <a:spLocks noChangeArrowheads="1"/>
          </p:cNvSpPr>
          <p:nvPr/>
        </p:nvSpPr>
        <p:spPr bwMode="auto">
          <a:xfrm>
            <a:off x="1763713" y="6203950"/>
            <a:ext cx="6480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s-CZ" altLang="cs-CZ">
                <a:hlinkClick r:id="rId3"/>
              </a:rPr>
              <a:t>https://www.youtube.com/watch?v=VMuiE6b92ec</a:t>
            </a:r>
            <a:endParaRPr lang="cs-CZ" altLang="cs-CZ"/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817563" y="2565400"/>
            <a:ext cx="7416800" cy="2246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cs-CZ" altLang="cs-CZ" sz="2000" b="1">
                <a:solidFill>
                  <a:srgbClr val="000000"/>
                </a:solidFill>
                <a:latin typeface="Calibri" pitchFamily="34" charset="0"/>
              </a:rPr>
              <a:t>Kolem najedeme na plošinu a ta se rozkmitá. Vlastní měření je zahájeno po vypnutí pohonu zkušebny. Ta se během zpomalování dostane do rezonanční frekvence nápravy a v tomto okamžiku se bude chtít kolo solně rozkmitat. </a:t>
            </a:r>
          </a:p>
          <a:p>
            <a:pPr algn="just" eaLnBrk="1" hangingPunct="1"/>
            <a:r>
              <a:rPr lang="cs-CZ" altLang="cs-CZ" sz="2000" b="1">
                <a:solidFill>
                  <a:srgbClr val="000000"/>
                </a:solidFill>
                <a:latin typeface="Calibri" pitchFamily="34" charset="0"/>
              </a:rPr>
              <a:t>Vyhodnocuje se schopnost tlumiče zabránit ztrátě přilnavosti mezi pneumatikou a plošinou (kolo by chtělo odskakovat čímž klesá přítlak k plošině).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pPr algn="ctr" eaLnBrk="1" hangingPunct="1"/>
            <a:r>
              <a:rPr lang="cs-CZ" altLang="cs-CZ" b="1" smtClean="0"/>
              <a:t>Rezonanční zkušebna tlumičů</a:t>
            </a:r>
          </a:p>
        </p:txBody>
      </p:sp>
      <p:pic>
        <p:nvPicPr>
          <p:cNvPr id="4" name="irc_mi" descr="http://www.aecs.net/images/imagesvteq/images/eusama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2251075"/>
            <a:ext cx="5853113" cy="4389438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611188" y="1789113"/>
            <a:ext cx="5256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Vyhodnocení poklesu přilnavosti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 algn="ctr" eaLnBrk="1" hangingPunct="1"/>
            <a:r>
              <a:rPr lang="cs-CZ" altLang="cs-CZ" b="1" smtClean="0"/>
              <a:t>Rázová zkouška tlumičů</a:t>
            </a:r>
          </a:p>
        </p:txBody>
      </p:sp>
      <p:sp>
        <p:nvSpPr>
          <p:cNvPr id="1331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3316" name="Obrázek 5" descr="http://www.vybaveniservisu.cz/data/produkty/large/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22450"/>
            <a:ext cx="3000375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sb-player" descr="http://www.vybaveniservisu.cz/data/produkty_foto/large/100.jpg"/>
          <p:cNvPicPr>
            <a:picLocks noChangeAspect="1" noChangeArrowheads="1"/>
          </p:cNvPicPr>
          <p:nvPr/>
        </p:nvPicPr>
        <p:blipFill>
          <a:blip r:embed="rId4" cstate="print"/>
          <a:srcRect b="25546"/>
          <a:stretch>
            <a:fillRect/>
          </a:stretch>
        </p:blipFill>
        <p:spPr bwMode="auto">
          <a:xfrm>
            <a:off x="3878263" y="1822450"/>
            <a:ext cx="450215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ovéPole 2"/>
          <p:cNvSpPr txBox="1">
            <a:spLocks noChangeArrowheads="1"/>
          </p:cNvSpPr>
          <p:nvPr/>
        </p:nvSpPr>
        <p:spPr bwMode="auto">
          <a:xfrm>
            <a:off x="1843088" y="6291263"/>
            <a:ext cx="5543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s-CZ" altLang="cs-CZ">
                <a:hlinkClick r:id="rId5"/>
              </a:rPr>
              <a:t>https://www.youtube.com/watch?v=n-nIeXutrks</a:t>
            </a:r>
            <a:endParaRPr lang="cs-CZ" altLang="cs-CZ"/>
          </a:p>
        </p:txBody>
      </p:sp>
      <p:sp>
        <p:nvSpPr>
          <p:cNvPr id="13319" name="TextovéPole 3"/>
          <p:cNvSpPr txBox="1">
            <a:spLocks noChangeArrowheads="1"/>
          </p:cNvSpPr>
          <p:nvPr/>
        </p:nvSpPr>
        <p:spPr bwMode="auto">
          <a:xfrm>
            <a:off x="3756025" y="1822450"/>
            <a:ext cx="4930775" cy="2554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cs-CZ" altLang="cs-CZ" sz="2000" b="1">
                <a:latin typeface="Calibri" pitchFamily="34" charset="0"/>
              </a:rPr>
              <a:t>Přístroj se pomocí přísavek upevní nad kolo a ručně rázem vyvoláme kmitání karoserie.</a:t>
            </a:r>
          </a:p>
          <a:p>
            <a:pPr algn="just" eaLnBrk="1" hangingPunct="1"/>
            <a:r>
              <a:rPr lang="cs-CZ" altLang="cs-CZ" sz="2000" b="1">
                <a:latin typeface="Calibri" pitchFamily="34" charset="0"/>
              </a:rPr>
              <a:t>Pomocí ultrazvuku se sleduje vzdálenost od podlahy, díky čemuž lze zaznamenat průběh dokmitávání karoserie.</a:t>
            </a:r>
          </a:p>
          <a:p>
            <a:pPr algn="just" eaLnBrk="1" hangingPunct="1"/>
            <a:r>
              <a:rPr lang="cs-CZ" altLang="cs-CZ" sz="2000" b="1">
                <a:latin typeface="Calibri" pitchFamily="34" charset="0"/>
              </a:rPr>
              <a:t>Přístroj nahrazuje dražší zkušebny, které by bylo navíc nutné zabudovat do podlahy, ale přesnost vyhodnocení je diskutabilní.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Zkouškové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4048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>
                <a:latin typeface="+mj-lt"/>
              </a:rPr>
              <a:t>Objasněte metody testování tlumičů pérováni.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latin typeface="+mj-lt"/>
              </a:rPr>
              <a:t>Princip zkoušení vymontovaných tlumičů + vyhodnocení.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latin typeface="+mj-lt"/>
              </a:rPr>
              <a:t>Princip zkoušení </a:t>
            </a:r>
            <a:r>
              <a:rPr lang="cs-CZ" dirty="0" smtClean="0">
                <a:latin typeface="+mj-lt"/>
              </a:rPr>
              <a:t>na rezonanční zkušebně + vyhodnocení.</a:t>
            </a:r>
            <a:endParaRPr lang="cs-CZ" dirty="0">
              <a:latin typeface="+mj-lt"/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latin typeface="+mj-lt"/>
              </a:rPr>
              <a:t>Princip </a:t>
            </a:r>
            <a:r>
              <a:rPr lang="cs-CZ" dirty="0" smtClean="0">
                <a:latin typeface="+mj-lt"/>
              </a:rPr>
              <a:t>rázové </a:t>
            </a:r>
            <a:r>
              <a:rPr lang="cs-CZ" smtClean="0">
                <a:latin typeface="+mj-lt"/>
              </a:rPr>
              <a:t>zkoušky tlumičů + </a:t>
            </a:r>
            <a:r>
              <a:rPr lang="cs-CZ" dirty="0" smtClean="0">
                <a:latin typeface="+mj-lt"/>
              </a:rPr>
              <a:t>vyhodnocení.</a:t>
            </a:r>
            <a:endParaRPr lang="cs-CZ" dirty="0">
              <a:latin typeface="+mj-lt"/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1635</TotalTime>
  <Words>315</Words>
  <Application>Microsoft Office PowerPoint</Application>
  <PresentationFormat>Předvádění na obrazovce (4:3)</PresentationFormat>
  <Paragraphs>33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Constantia</vt:lpstr>
      <vt:lpstr>Arial</vt:lpstr>
      <vt:lpstr>Calibri</vt:lpstr>
      <vt:lpstr>Wingdings 2</vt:lpstr>
      <vt:lpstr>Tok</vt:lpstr>
      <vt:lpstr>Diagnostika tlumičů pérování</vt:lpstr>
      <vt:lpstr>Funkce tlumičů pérování</vt:lpstr>
      <vt:lpstr>Zkušebna vymontovaných tlumičů</vt:lpstr>
      <vt:lpstr>Zkušebna vymontovaných tlumičů</vt:lpstr>
      <vt:lpstr>Zkušebna vymontovaných tlumičů</vt:lpstr>
      <vt:lpstr>Rezonanční zkušebna tlumičů</vt:lpstr>
      <vt:lpstr>Rezonanční zkušebna tlumičů</vt:lpstr>
      <vt:lpstr>Rázová zkouška tlumičů</vt:lpstr>
      <vt:lpstr>Zkouškové otázky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ucitel</dc:creator>
  <cp:lastModifiedBy>Přibylová</cp:lastModifiedBy>
  <cp:revision>17</cp:revision>
  <dcterms:created xsi:type="dcterms:W3CDTF">2017-11-23T21:30:04Z</dcterms:created>
  <dcterms:modified xsi:type="dcterms:W3CDTF">2022-11-25T15:33:34Z</dcterms:modified>
</cp:coreProperties>
</file>