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1" r:id="rId3"/>
  </p:sldMasterIdLst>
  <p:notesMasterIdLst>
    <p:notesMasterId r:id="rId19"/>
  </p:notesMasterIdLst>
  <p:handoutMasterIdLst>
    <p:handoutMasterId r:id="rId20"/>
  </p:handoutMasterIdLst>
  <p:sldIdLst>
    <p:sldId id="265" r:id="rId4"/>
    <p:sldId id="280" r:id="rId5"/>
    <p:sldId id="290" r:id="rId6"/>
    <p:sldId id="279" r:id="rId7"/>
    <p:sldId id="281" r:id="rId8"/>
    <p:sldId id="283" r:id="rId9"/>
    <p:sldId id="284" r:id="rId10"/>
    <p:sldId id="285" r:id="rId11"/>
    <p:sldId id="286" r:id="rId12"/>
    <p:sldId id="282" r:id="rId13"/>
    <p:sldId id="287" r:id="rId14"/>
    <p:sldId id="288" r:id="rId15"/>
    <p:sldId id="289" r:id="rId16"/>
    <p:sldId id="291" r:id="rId17"/>
    <p:sldId id="278" r:id="rId18"/>
  </p:sldIdLst>
  <p:sldSz cx="12192000" cy="6858000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FCC66"/>
    <a:srgbClr val="0000FF"/>
    <a:srgbClr val="CC0066"/>
    <a:srgbClr val="E9E0D1"/>
    <a:srgbClr val="FEA115"/>
    <a:srgbClr val="EA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46" autoAdjust="0"/>
    <p:restoredTop sz="94660" autoAdjust="0"/>
  </p:normalViewPr>
  <p:slideViewPr>
    <p:cSldViewPr snapToGrid="0">
      <p:cViewPr varScale="1">
        <p:scale>
          <a:sx n="91" d="100"/>
          <a:sy n="91" d="100"/>
        </p:scale>
        <p:origin x="90" y="1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79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8CCA5B-F834-4466-A307-24EF64883771}" type="datetime1">
              <a:rPr lang="cs-CZ"/>
              <a:pPr>
                <a:defRPr/>
              </a:pPr>
              <a:t>7.1.2021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9A2CAAB-C9AE-4A0E-8CDC-007843F87AE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99956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6ED61E-6A0B-4E7A-8A4D-0146E648083F}" type="datetime1">
              <a:rPr lang="cs-CZ"/>
              <a:pPr>
                <a:defRPr/>
              </a:pPr>
              <a:t>7.1.2021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dirty="0" smtClean="0"/>
              <a:t>Kliknutím můžete upravit styly předlohy textu.</a:t>
            </a:r>
          </a:p>
          <a:p>
            <a:pPr lvl="1"/>
            <a:r>
              <a:rPr lang="cs-CZ" noProof="0" dirty="0" smtClean="0"/>
              <a:t>Druhá úroveň</a:t>
            </a:r>
          </a:p>
          <a:p>
            <a:pPr lvl="2"/>
            <a:r>
              <a:rPr lang="cs-CZ" noProof="0" dirty="0" smtClean="0"/>
              <a:t>Třetí úroveň</a:t>
            </a:r>
          </a:p>
          <a:p>
            <a:pPr lvl="3"/>
            <a:r>
              <a:rPr lang="cs-CZ" noProof="0" dirty="0" smtClean="0"/>
              <a:t>Čtvrtá úroveň</a:t>
            </a:r>
          </a:p>
          <a:p>
            <a:pPr lvl="4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B7ECD30-8E95-494A-95AB-FAA3259A3AD4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24798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922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3B3013-C8B7-4C77-BE4E-6921FFC68BFE}" type="slidenum">
              <a:rPr lang="cs-CZ" altLang="cs-CZ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cs-CZ" altLang="cs-CZ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479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5AEDC1-7CA7-4C74-B9A7-D07685DE519F}" type="slidenum">
              <a:rPr lang="cs-CZ" altLang="cs-CZ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cs-CZ" altLang="cs-CZ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168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970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B35AFC-E89F-4EF9-8009-F2C0E67AF0D8}" type="slidenum">
              <a:rPr lang="cs-CZ" altLang="cs-CZ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cs-CZ" altLang="cs-CZ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351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17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3306B6E-8100-4F12-9704-7AAE6DF72D28}" type="slidenum">
              <a:rPr lang="cs-CZ" altLang="cs-CZ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cs-CZ" altLang="cs-CZ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7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37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CB2299-ADB4-4AF5-A1CF-66B574B47980}" type="slidenum">
              <a:rPr lang="cs-CZ" altLang="cs-CZ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cs-CZ" altLang="cs-CZ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517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933DDC-4DC1-4B7C-A750-67B2F37081A4}" type="slidenum">
              <a:rPr lang="cs-CZ" altLang="cs-CZ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cs-CZ" altLang="cs-CZ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89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1126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1175B0-78A3-48B9-9093-C5A78EEBD041}" type="slidenum">
              <a:rPr lang="cs-CZ" altLang="cs-CZ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cs-CZ" altLang="cs-CZ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93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133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D5C3BA-F5AB-4C99-8003-3878F93CD635}" type="slidenum">
              <a:rPr lang="cs-CZ" altLang="cs-CZ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cs-CZ" altLang="cs-CZ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017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B5DD207-3F59-4067-8B44-F3DBD9D54851}" type="slidenum">
              <a:rPr lang="cs-CZ" altLang="cs-CZ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cs-CZ" altLang="cs-CZ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354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174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76DCA7-7B5E-4BAD-9151-6A438431F694}" type="slidenum">
              <a:rPr lang="cs-CZ" altLang="cs-CZ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cs-CZ" altLang="cs-CZ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274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1946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412053-0E3D-4D8F-920E-A92CE3074DFC}" type="slidenum">
              <a:rPr lang="cs-CZ" altLang="cs-CZ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cs-CZ" altLang="cs-CZ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245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15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24B6DB-9B25-420D-927A-F59FD5532EAE}" type="slidenum">
              <a:rPr lang="cs-CZ" altLang="cs-CZ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cs-CZ" altLang="cs-CZ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821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35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7524A0-631D-4CF3-86CA-90E23215D0CE}" type="slidenum">
              <a:rPr lang="cs-CZ" altLang="cs-CZ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cs-CZ" altLang="cs-CZ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991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E36772-1ED8-486E-B206-74101946CA88}" type="slidenum">
              <a:rPr lang="cs-CZ" altLang="cs-CZ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cs-CZ" altLang="cs-CZ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118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 title="scalloped circle"/>
          <p:cNvSpPr/>
          <p:nvPr/>
        </p:nvSpPr>
        <p:spPr bwMode="auto">
          <a:xfrm>
            <a:off x="3557588" y="630238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5" name="Rectangle 12" title="left edge border"/>
          <p:cNvSpPr/>
          <p:nvPr/>
        </p:nvSpPr>
        <p:spPr>
          <a:xfrm>
            <a:off x="0" y="0"/>
            <a:ext cx="28416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77913" y="6375400"/>
            <a:ext cx="2330450" cy="349250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E6AF3CE-8D5F-4F54-9CB4-29F990140D58}" type="datetime1">
              <a:rPr lang="cs-CZ"/>
              <a:pPr>
                <a:defRPr/>
              </a:pPr>
              <a:t>7.1.2021</a:t>
            </a:fld>
            <a:endParaRPr lang="cs-CZ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79888" y="6375400"/>
            <a:ext cx="4114800" cy="346075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/>
              <a:t>Přidejte zápatí.</a:t>
            </a:r>
            <a:endParaRPr lang="cs-CZ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800" y="6375400"/>
            <a:ext cx="2328863" cy="346075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AE97EFBE-856E-43A6-A12A-7F420CA3250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407916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E4BD0-EAF3-497E-B529-E091939DAE05}" type="datetime1">
              <a:rPr lang="cs-CZ"/>
              <a:pPr>
                <a:defRPr/>
              </a:pPr>
              <a:t>7.1.2021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Přidejte zápatí.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F68C1-27BE-4FB8-A132-DC29E8BD69C9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46621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180A4-FC59-40B7-9A1B-A243CBA2C079}" type="datetime1">
              <a:rPr lang="cs-CZ"/>
              <a:pPr>
                <a:defRPr/>
              </a:pPr>
              <a:t>7.1.2021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Přidejte zápatí.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B3C80-81E2-452C-A8E3-9DA7C7A33F5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279012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_1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8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BB2A0-4E66-4383-987E-6B8A873E472D}" type="datetime1">
              <a:rPr lang="cs-CZ"/>
              <a:pPr>
                <a:defRPr/>
              </a:pPr>
              <a:t>7.1.2021</a:t>
            </a:fld>
            <a:endParaRPr lang="cs-CZ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Přidejte zápatí.</a:t>
            </a:r>
            <a:endParaRPr lang="cs-CZ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8144C-71AA-4A87-89F5-57749F441EB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48521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F725B-36FB-4D3C-864D-55D7AEBBC2EE}" type="datetime1">
              <a:rPr lang="cs-CZ"/>
              <a:pPr>
                <a:defRPr/>
              </a:pPr>
              <a:t>7.1.2021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Přidejte zápatí.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3C805-C528-45A0-89C4-DF7DEF3EB6E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704881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5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6" name="Freeform 11" title="left scallop inline"/>
            <p:cNvSpPr/>
            <p:nvPr/>
          </p:nvSpPr>
          <p:spPr bwMode="auto">
            <a:xfrm>
              <a:off x="874713" y="0"/>
              <a:ext cx="1646237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/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913" y="6375400"/>
            <a:ext cx="1493837" cy="3492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C20D1DD-8CF2-44E1-97FE-26BE99BE831B}" type="datetime1">
              <a:rPr lang="cs-CZ"/>
              <a:pPr>
                <a:defRPr/>
              </a:pPr>
              <a:t>7.1.2021</a:t>
            </a:fld>
            <a:endParaRPr lang="cs-CZ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8438" y="6375400"/>
            <a:ext cx="4114800" cy="3460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cs-CZ"/>
              <a:t>Přidejte zápatí.</a:t>
            </a:r>
            <a:endParaRPr lang="cs-CZ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513" y="6375400"/>
            <a:ext cx="1487487" cy="3460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23881B5-922F-4AE8-8B1E-E92E49D8E20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0920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6EA3B-E49F-4A07-81AA-C9E88DFE8DC7}" type="datetime1">
              <a:rPr lang="cs-CZ"/>
              <a:pPr>
                <a:defRPr/>
              </a:pPr>
              <a:t>7.1.2021</a:t>
            </a:fld>
            <a:endParaRPr lang="cs-CZ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Přidejte zápatí.</a:t>
            </a:r>
            <a:endParaRPr lang="cs-CZ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E55B5-CF9D-4E3F-B661-373D13FE91A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786924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AE889-628C-4E06-8B30-23843113E658}" type="datetime1">
              <a:rPr lang="cs-CZ"/>
              <a:pPr>
                <a:defRPr/>
              </a:pPr>
              <a:t>7.1.2021</a:t>
            </a:fld>
            <a:endParaRPr lang="cs-CZ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Přidejte zápatí.</a:t>
            </a:r>
            <a:endParaRPr lang="cs-CZ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1B3B5-559A-4EB0-9DFE-4CBFE889493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2338026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8E26E-4F99-45EC-8E00-31F543634E01}" type="datetime1">
              <a:rPr lang="cs-CZ"/>
              <a:pPr>
                <a:defRPr/>
              </a:pPr>
              <a:t>7.1.2021</a:t>
            </a:fld>
            <a:endParaRPr lang="cs-CZ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Přidejte zápatí.</a:t>
            </a:r>
            <a:endParaRPr lang="cs-CZ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B9727-8C59-4A10-9CE9-B7D5F9096AD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845712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238D0-D393-4874-8ACD-67FF0F8EADCA}" type="datetime1">
              <a:rPr lang="cs-CZ"/>
              <a:pPr>
                <a:defRPr/>
              </a:pPr>
              <a:t>7.1.2021</a:t>
            </a:fld>
            <a:endParaRPr lang="cs-CZ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Přidejte zápatí.</a:t>
            </a:r>
            <a:endParaRPr lang="cs-CZ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B7ED8-5661-4B6D-9C32-6439371FE88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757858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 title="right scallop background shape"/>
          <p:cNvSpPr/>
          <p:nvPr/>
        </p:nvSpPr>
        <p:spPr bwMode="auto">
          <a:xfrm>
            <a:off x="7389813" y="0"/>
            <a:ext cx="4802187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6" name="Rectangle 7" title="left edge border"/>
          <p:cNvSpPr/>
          <p:nvPr/>
        </p:nvSpPr>
        <p:spPr>
          <a:xfrm>
            <a:off x="0" y="0"/>
            <a:ext cx="2841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/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65175" y="6375400"/>
            <a:ext cx="1233488" cy="349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6B40D-BBFC-4257-BBBC-9D8B4525D0F9}" type="datetime1">
              <a:rPr lang="cs-CZ"/>
              <a:pPr>
                <a:defRPr/>
              </a:pPr>
              <a:t>7.1.2021</a:t>
            </a:fld>
            <a:endParaRPr lang="cs-CZ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438" y="6375400"/>
            <a:ext cx="3482975" cy="3460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Přidejte zápatí.</a:t>
            </a:r>
            <a:endParaRPr lang="cs-CZ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188" y="6375400"/>
            <a:ext cx="1231900" cy="3460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EF559-2451-48EB-934A-6037F8B8AA4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408300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 title="right scallop background shape"/>
          <p:cNvSpPr/>
          <p:nvPr/>
        </p:nvSpPr>
        <p:spPr bwMode="auto">
          <a:xfrm>
            <a:off x="7389813" y="0"/>
            <a:ext cx="4802187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6" name="Rectangle 11" title="left edge border"/>
          <p:cNvSpPr/>
          <p:nvPr/>
        </p:nvSpPr>
        <p:spPr>
          <a:xfrm>
            <a:off x="0" y="0"/>
            <a:ext cx="2841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/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65175" y="6375400"/>
            <a:ext cx="1233488" cy="349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D9CF-B0F7-445F-B9BE-6634EA81F1B7}" type="datetime1">
              <a:rPr lang="cs-CZ"/>
              <a:pPr>
                <a:defRPr/>
              </a:pPr>
              <a:t>7.1.2021</a:t>
            </a:fld>
            <a:endParaRPr lang="cs-CZ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438" y="6375400"/>
            <a:ext cx="3482975" cy="3460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Přidejte zápatí.</a:t>
            </a:r>
            <a:endParaRPr lang="cs-CZ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8013" y="6375400"/>
            <a:ext cx="1233487" cy="3460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0153D-6E82-4B8A-9DE5-052A58B336C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457703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0950" y="382588"/>
            <a:ext cx="10179050" cy="1492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50950" y="2286000"/>
            <a:ext cx="1017905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  <a:endParaRPr lang="en-US" altLang="cs-CZ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0950" y="6375400"/>
            <a:ext cx="233045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977E5E4-FC61-44DC-A19F-7173B0449FE5}" type="datetime1">
              <a:rPr lang="cs-CZ"/>
              <a:pPr>
                <a:defRPr/>
              </a:pPr>
              <a:t>7.1.2021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400"/>
            <a:ext cx="4114800" cy="346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Přidejte zápatí.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75400"/>
            <a:ext cx="2819400" cy="346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BA6B110-8279-436B-BB0E-3F2808B90E0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7838" y="0"/>
            <a:ext cx="2841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25" r:id="rId2"/>
    <p:sldLayoutId id="2147483834" r:id="rId3"/>
    <p:sldLayoutId id="2147483826" r:id="rId4"/>
    <p:sldLayoutId id="2147483827" r:id="rId5"/>
    <p:sldLayoutId id="2147483828" r:id="rId6"/>
    <p:sldLayoutId id="2147483829" r:id="rId7"/>
    <p:sldLayoutId id="2147483835" r:id="rId8"/>
    <p:sldLayoutId id="2147483836" r:id="rId9"/>
    <p:sldLayoutId id="2147483830" r:id="rId10"/>
    <p:sldLayoutId id="2147483831" r:id="rId11"/>
    <p:sldLayoutId id="2147483832" r:id="rId12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100" kern="1200" cap="all" spc="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Impact" panose="020B080603090205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Impact" panose="020B080603090205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Impact" panose="020B080603090205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Impact" panose="020B080603090205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Impact" panose="020B080603090205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Impact" panose="020B080603090205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Impact" panose="020B080603090205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Impact" panose="020B0806030902050204" pitchFamily="34" charset="0"/>
        </a:defRPr>
      </a:lvl9pPr>
    </p:titleStyle>
    <p:bodyStyle>
      <a:lvl1pPr marL="228600" indent="-228600" algn="l" rtl="0" eaLnBrk="0" fontAlgn="base" hangingPunct="0">
        <a:lnSpc>
          <a:spcPct val="110000"/>
        </a:lnSpc>
        <a:spcBef>
          <a:spcPts val="7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10000"/>
        </a:lnSpc>
        <a:spcBef>
          <a:spcPts val="700"/>
        </a:spcBef>
        <a:spcAft>
          <a:spcPct val="0"/>
        </a:spcAft>
        <a:buClr>
          <a:schemeClr val="tx2"/>
        </a:buClr>
        <a:buFont typeface="Gill Sans MT" panose="020B0502020104020203" pitchFamily="34" charset="-18"/>
        <a:buChar char="–"/>
        <a:defRPr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10000"/>
        </a:lnSpc>
        <a:spcBef>
          <a:spcPts val="7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10000"/>
        </a:lnSpc>
        <a:spcBef>
          <a:spcPts val="700"/>
        </a:spcBef>
        <a:spcAft>
          <a:spcPct val="0"/>
        </a:spcAft>
        <a:buClr>
          <a:schemeClr val="tx2"/>
        </a:buClr>
        <a:buFont typeface="Gill Sans MT" panose="020B0502020104020203" pitchFamily="34" charset="-18"/>
        <a:buChar char="–"/>
        <a:defRPr sz="14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10000"/>
        </a:lnSpc>
        <a:spcBef>
          <a:spcPts val="7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tP-yMSZqlc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65288" y="2028825"/>
            <a:ext cx="9144000" cy="2387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smtClean="0">
                <a:solidFill>
                  <a:srgbClr val="0000FF"/>
                </a:solidFill>
              </a:rPr>
              <a:t>Údržba vozidel</a:t>
            </a:r>
            <a:endParaRPr lang="cs-CZ" sz="4000" dirty="0">
              <a:solidFill>
                <a:srgbClr val="0000FF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14563" y="5848350"/>
            <a:ext cx="8045450" cy="741363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smtClean="0">
                <a:solidFill>
                  <a:srgbClr val="990000"/>
                </a:solidFill>
              </a:rPr>
              <a:t>Chladící </a:t>
            </a:r>
            <a:r>
              <a:rPr lang="cs-CZ" sz="3200" dirty="0" smtClean="0">
                <a:solidFill>
                  <a:srgbClr val="990000"/>
                </a:solidFill>
              </a:rPr>
              <a:t>soustava</a:t>
            </a:r>
            <a:endParaRPr lang="cs-CZ" sz="3200" dirty="0">
              <a:solidFill>
                <a:srgbClr val="990000"/>
              </a:solidFill>
            </a:endParaRPr>
          </a:p>
        </p:txBody>
      </p:sp>
      <p:pic>
        <p:nvPicPr>
          <p:cNvPr id="8196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596900"/>
            <a:ext cx="35274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Chladící kapalina</a:t>
            </a:r>
            <a:endParaRPr lang="cs-CZ" dirty="0"/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1011238" y="1509713"/>
            <a:ext cx="10463212" cy="4899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32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Typy chladících kapalin: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4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6628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2260600"/>
            <a:ext cx="8056563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Kontrola termostatu</a:t>
            </a:r>
            <a:endParaRPr lang="cs-CZ" dirty="0"/>
          </a:p>
        </p:txBody>
      </p:sp>
      <p:pic>
        <p:nvPicPr>
          <p:cNvPr id="28675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1675" y="1397000"/>
            <a:ext cx="4694238" cy="5059363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1520825"/>
            <a:ext cx="8329612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Kontrola termostatu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57275" y="1690688"/>
            <a:ext cx="10179050" cy="35925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800" b="1" dirty="0" smtClean="0">
                <a:solidFill>
                  <a:schemeClr val="accent5">
                    <a:lumMod val="50000"/>
                  </a:schemeClr>
                </a:solidFill>
              </a:rPr>
              <a:t>Kontrola ohřevem po demontáži</a:t>
            </a:r>
            <a:endParaRPr lang="cs-CZ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/>
          <a:srcRect l="6388" t="1129" r="-6388" b="-1129"/>
          <a:stretch/>
        </p:blipFill>
        <p:spPr>
          <a:xfrm>
            <a:off x="3001894" y="2415454"/>
            <a:ext cx="6289964" cy="368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Kontrola termostatu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57275" y="1690688"/>
            <a:ext cx="10179050" cy="35925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800" b="1" dirty="0" smtClean="0">
                <a:solidFill>
                  <a:schemeClr val="accent5">
                    <a:lumMod val="50000"/>
                  </a:schemeClr>
                </a:solidFill>
              </a:rPr>
              <a:t>Kontrola na vozidle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Kontrola termostatu se obvykle provádí bez jeho demontáže.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Nastartujeme a hmatem kontrolujeme, kdy začne do chladiče proudit horká voda.  Aktuální teplotu můžeme sledovat přes diagnostiku zobrazením parametrů ze snímačů.</a:t>
            </a:r>
            <a:endParaRPr lang="cs-CZ" sz="2400" dirty="0">
              <a:solidFill>
                <a:schemeClr val="tx1"/>
              </a:solidFill>
            </a:endParaRPr>
          </a:p>
        </p:txBody>
      </p:sp>
      <p:pic>
        <p:nvPicPr>
          <p:cNvPr id="32772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3" b="10495"/>
          <a:stretch>
            <a:fillRect/>
          </a:stretch>
        </p:blipFill>
        <p:spPr bwMode="auto">
          <a:xfrm>
            <a:off x="3130550" y="2374900"/>
            <a:ext cx="5057775" cy="39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Kontrola těsnosti chladící soustavy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85850" y="1874838"/>
            <a:ext cx="10177463" cy="35925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800" b="1" dirty="0" smtClean="0">
                <a:solidFill>
                  <a:schemeClr val="accent5">
                    <a:lumMod val="50000"/>
                  </a:schemeClr>
                </a:solidFill>
              </a:rPr>
              <a:t>Ke kontrole těsnosti je video </a:t>
            </a:r>
            <a:r>
              <a:rPr lang="cs-CZ" sz="2800" b="1" dirty="0" smtClean="0">
                <a:solidFill>
                  <a:schemeClr val="accent5">
                    <a:lumMod val="50000"/>
                  </a:schemeClr>
                </a:solidFill>
                <a:hlinkClick r:id="rId3"/>
              </a:rPr>
              <a:t>zde</a:t>
            </a:r>
            <a:endParaRPr lang="cs-CZ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4820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1874838"/>
            <a:ext cx="3000375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Zkouškové otázky:</a:t>
            </a:r>
            <a:endParaRPr lang="cs-CZ" dirty="0"/>
          </a:p>
        </p:txBody>
      </p:sp>
      <p:sp>
        <p:nvSpPr>
          <p:cNvPr id="368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400" smtClean="0"/>
              <a:t>Objasněte problematiku chladicích kapalin a kontroly termostatu.</a:t>
            </a:r>
            <a:endParaRPr lang="cs-CZ" altLang="cs-CZ" sz="2400" b="1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Chladící soustava</a:t>
            </a:r>
            <a:endParaRPr lang="cs-CZ" dirty="0"/>
          </a:p>
        </p:txBody>
      </p:sp>
      <p:sp>
        <p:nvSpPr>
          <p:cNvPr id="10243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0244" name="Obrázek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1246188"/>
            <a:ext cx="4640263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Chladící soustava</a:t>
            </a:r>
            <a:endParaRPr lang="cs-CZ" dirty="0"/>
          </a:p>
        </p:txBody>
      </p:sp>
      <p:pic>
        <p:nvPicPr>
          <p:cNvPr id="12291" name="Obrázek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04"/>
          <a:stretch>
            <a:fillRect/>
          </a:stretch>
        </p:blipFill>
        <p:spPr bwMode="auto">
          <a:xfrm>
            <a:off x="1093788" y="1781175"/>
            <a:ext cx="10031412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547688"/>
            <a:ext cx="8353425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Chladící kapalina</a:t>
            </a:r>
            <a:endParaRPr lang="cs-CZ" dirty="0"/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1011238" y="2057400"/>
            <a:ext cx="10463212" cy="43513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32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Funkce chladící kapaliny: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Odebírat teplo motoru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Bránit zamrznutí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Chránit proti korozi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Chránit proti tvorbě vodního kamene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4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75" y="2752725"/>
            <a:ext cx="7329488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Chladící kapalina</a:t>
            </a:r>
            <a:endParaRPr lang="cs-CZ" dirty="0"/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941388" y="1617663"/>
            <a:ext cx="11080750" cy="4899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32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Typy chladících kapalin: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Označení		Zbarvení		Výměnná lhůta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G11			Modrozelená		2-3 roky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G12			Červená			5 let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G12+			Fialová			5 let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G12++			Fialová			5 let nebo 250 000 km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1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G13			Fialová			5 let nebo 250 000 km a nebo celoživotně </a:t>
            </a:r>
            <a:r>
              <a:rPr lang="cs-CZ" sz="1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(např. Škoda)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Chladící kapalina</a:t>
            </a:r>
            <a:endParaRPr lang="cs-CZ" dirty="0"/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1011238" y="1509713"/>
            <a:ext cx="10463212" cy="5113337"/>
          </a:xfrm>
        </p:spPr>
        <p:txBody>
          <a:bodyPr rtlCol="0">
            <a:normAutofit fontScale="8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800" b="1" dirty="0">
                <a:solidFill>
                  <a:srgbClr val="7030A0"/>
                </a:solidFill>
              </a:rPr>
              <a:t>Z čeho se skládá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Koncentrát chladicí kapaliny je tvořen obvykle 92 procenty </a:t>
            </a: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etylenglykolu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který brání zamrzání, posouvá výš bod varu a maže vodní pumpu. Dvě procenta bývají vody a zbylých šest obvykle tvoří aditiva. Mají následující složky: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accent5">
                    <a:lumMod val="50000"/>
                  </a:schemeClr>
                </a:solidFill>
              </a:rPr>
              <a:t>Inhibitory koroze</a:t>
            </a:r>
            <a:r>
              <a:rPr lang="cs-CZ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lvl="1" eaLnBrk="1" fontAlgn="auto" hangingPunct="1">
              <a:spcAft>
                <a:spcPts val="0"/>
              </a:spcAft>
              <a:buFont typeface="Gill Sans MT" panose="020B0502020104020203" pitchFamily="34" charset="0"/>
              <a:buChar char="–"/>
              <a:defRPr/>
            </a:pPr>
            <a:r>
              <a:rPr lang="cs-CZ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Chrání části přicházející do styku s chladicí kapalinou (u některých konstrukcí i celé vložky válců) před korozí.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accent5">
                    <a:lumMod val="50000"/>
                  </a:schemeClr>
                </a:solidFill>
              </a:rPr>
              <a:t>Stabilizátory</a:t>
            </a:r>
            <a:r>
              <a:rPr lang="cs-CZ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lvl="1" eaLnBrk="1" fontAlgn="auto" hangingPunct="1">
              <a:spcAft>
                <a:spcPts val="0"/>
              </a:spcAft>
              <a:buFont typeface="Gill Sans MT" panose="020B0502020104020203" pitchFamily="34" charset="0"/>
              <a:buChar char="–"/>
              <a:defRPr/>
            </a:pPr>
            <a:r>
              <a:rPr lang="cs-CZ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Zabraňují srážení minerálních inhibitorů. Udržují je rozpuštěné v chladicí kapalině.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800" b="1" dirty="0" err="1">
                <a:solidFill>
                  <a:schemeClr val="accent5">
                    <a:lumMod val="50000"/>
                  </a:schemeClr>
                </a:solidFill>
              </a:rPr>
              <a:t>Disperzanty</a:t>
            </a:r>
            <a:r>
              <a:rPr lang="cs-CZ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lvl="1" eaLnBrk="1" fontAlgn="auto" hangingPunct="1">
              <a:spcAft>
                <a:spcPts val="0"/>
              </a:spcAft>
              <a:buFont typeface="Gill Sans MT" panose="020B0502020104020203" pitchFamily="34" charset="0"/>
              <a:buChar char="–"/>
              <a:defRPr/>
            </a:pPr>
            <a:r>
              <a:rPr lang="cs-CZ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Zabraňují tvorbě vodního kamene.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accent5">
                    <a:lumMod val="50000"/>
                  </a:schemeClr>
                </a:solidFill>
              </a:rPr>
              <a:t>Zvyšovače pH</a:t>
            </a:r>
            <a:r>
              <a:rPr lang="cs-CZ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lvl="1" eaLnBrk="1" fontAlgn="auto" hangingPunct="1">
              <a:spcAft>
                <a:spcPts val="0"/>
              </a:spcAft>
              <a:buFont typeface="Gill Sans MT" panose="020B0502020104020203" pitchFamily="34" charset="0"/>
              <a:buChar char="–"/>
              <a:defRPr/>
            </a:pPr>
            <a:r>
              <a:rPr lang="cs-CZ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Zabraňují okyselování chladicí kapaliny.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4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Chladící kapalina</a:t>
            </a:r>
            <a:endParaRPr lang="cs-CZ" dirty="0"/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1011238" y="1509713"/>
            <a:ext cx="10463212" cy="48990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600" b="1" dirty="0">
                <a:solidFill>
                  <a:srgbClr val="7030A0"/>
                </a:solidFill>
              </a:rPr>
              <a:t>Z čeho se skládá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b="1" dirty="0" err="1">
                <a:solidFill>
                  <a:schemeClr val="accent5">
                    <a:lumMod val="50000"/>
                  </a:schemeClr>
                </a:solidFill>
              </a:rPr>
              <a:t>Protipěnivostní</a:t>
            </a:r>
            <a:r>
              <a:rPr lang="cs-CZ" sz="2400" b="1" dirty="0">
                <a:solidFill>
                  <a:schemeClr val="accent5">
                    <a:lumMod val="50000"/>
                  </a:schemeClr>
                </a:solidFill>
              </a:rPr>
              <a:t> přísady</a:t>
            </a:r>
            <a:r>
              <a:rPr lang="cs-CZ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lvl="1" eaLnBrk="1" fontAlgn="auto" hangingPunct="1">
              <a:spcAft>
                <a:spcPts val="0"/>
              </a:spcAft>
              <a:buFont typeface="Gill Sans MT" panose="020B0502020104020203" pitchFamily="34" charset="0"/>
              <a:buChar char="–"/>
              <a:defRPr/>
            </a:pPr>
            <a:r>
              <a:rPr lang="cs-CZ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Zabraňují pěnění, které by mohlo přispět k zavzdušňování chladicího a topného systému.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b="1" dirty="0">
                <a:solidFill>
                  <a:schemeClr val="accent5">
                    <a:lumMod val="50000"/>
                  </a:schemeClr>
                </a:solidFill>
              </a:rPr>
              <a:t>Barvivo</a:t>
            </a:r>
            <a:r>
              <a:rPr lang="cs-CZ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lvl="1" eaLnBrk="1" fontAlgn="auto" hangingPunct="1">
              <a:spcAft>
                <a:spcPts val="0"/>
              </a:spcAft>
              <a:buFont typeface="Gill Sans MT" panose="020B0502020104020203" pitchFamily="34" charset="0"/>
              <a:buChar char="–"/>
              <a:defRPr/>
            </a:pPr>
            <a:r>
              <a:rPr lang="cs-CZ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Automechanici obvykle identifikují kapaliny podle barvy. Starší typy s minerální </a:t>
            </a:r>
            <a:r>
              <a:rPr lang="cs-CZ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aditivací</a:t>
            </a:r>
            <a:r>
              <a:rPr lang="cs-CZ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(G11) bývaly modrozelené, novější (G12) s organickými aditivy jsou červené, ještě novější (G12+, G12++ a G13) fialové.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4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Chladící kapalina</a:t>
            </a:r>
            <a:endParaRPr lang="cs-CZ" dirty="0"/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1011238" y="1509713"/>
            <a:ext cx="10463212" cy="48990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4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2532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50" y="1509713"/>
            <a:ext cx="5938838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Chladící kapalina</a:t>
            </a:r>
            <a:endParaRPr lang="cs-CZ" dirty="0"/>
          </a:p>
        </p:txBody>
      </p:sp>
      <p:graphicFrame>
        <p:nvGraphicFramePr>
          <p:cNvPr id="2" name="Zástupný symbol pro obsah 1"/>
          <p:cNvGraphicFramePr>
            <a:graphicFrameLocks noGrp="1"/>
          </p:cNvGraphicFramePr>
          <p:nvPr>
            <p:ph idx="1"/>
          </p:nvPr>
        </p:nvGraphicFramePr>
        <p:xfrm>
          <a:off x="1250950" y="1535113"/>
          <a:ext cx="10179050" cy="2286000"/>
        </p:xfrm>
        <a:graphic>
          <a:graphicData uri="http://schemas.openxmlformats.org/drawingml/2006/table">
            <a:tbl>
              <a:tblPr/>
              <a:tblGrid>
                <a:gridCol w="3393017"/>
                <a:gridCol w="3393017"/>
                <a:gridCol w="3393017"/>
              </a:tblGrid>
              <a:tr h="0">
                <a:tc>
                  <a:txBody>
                    <a:bodyPr/>
                    <a:lstStyle/>
                    <a:p>
                      <a:r>
                        <a:rPr lang="cs-CZ" sz="2400" dirty="0">
                          <a:effectLst/>
                        </a:rPr>
                        <a:t>Označení chladicí kapaliny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Zbarvení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Výměnná lhůta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Typ C, G11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Modrozelená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2-3 roky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Typ D, G12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Červená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5 let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Typ F, G12+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Fialová/Růžová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5 let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cs-CZ" sz="2400" dirty="0">
                          <a:effectLst/>
                        </a:rPr>
                        <a:t>Typ G, G12</a:t>
                      </a:r>
                      <a:r>
                        <a:rPr lang="cs-CZ" sz="2400" dirty="0" smtClean="0">
                          <a:effectLst/>
                        </a:rPr>
                        <a:t>++, G13</a:t>
                      </a:r>
                      <a:endParaRPr lang="cs-CZ" sz="24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Fialová/Růžová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5 let nebo 250 000 </a:t>
                      </a:r>
                      <a:r>
                        <a:rPr lang="cs-CZ" sz="2400" dirty="0" smtClean="0"/>
                        <a:t>km</a:t>
                      </a:r>
                      <a:endParaRPr lang="cs-CZ" sz="2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1336675"/>
            <a:ext cx="5383212" cy="538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6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2" b="12312"/>
          <a:stretch>
            <a:fillRect/>
          </a:stretch>
        </p:blipFill>
        <p:spPr bwMode="auto">
          <a:xfrm>
            <a:off x="1538288" y="4087813"/>
            <a:ext cx="3471862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Firemní moti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iremní moti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adge">
    <a:dk1>
      <a:sysClr val="windowText" lastClr="000000"/>
    </a:dk1>
    <a:lt1>
      <a:sysClr val="window" lastClr="FFFFFF"/>
    </a:lt1>
    <a:dk2>
      <a:srgbClr val="2A1A00"/>
    </a:dk2>
    <a:lt2>
      <a:srgbClr val="F3F3F2"/>
    </a:lt2>
    <a:accent1>
      <a:srgbClr val="F8B323"/>
    </a:accent1>
    <a:accent2>
      <a:srgbClr val="656A59"/>
    </a:accent2>
    <a:accent3>
      <a:srgbClr val="46B2B5"/>
    </a:accent3>
    <a:accent4>
      <a:srgbClr val="8CAA7E"/>
    </a:accent4>
    <a:accent5>
      <a:srgbClr val="D36F68"/>
    </a:accent5>
    <a:accent6>
      <a:srgbClr val="826276"/>
    </a:accent6>
    <a:hlink>
      <a:srgbClr val="46B2B5"/>
    </a:hlink>
    <a:folHlink>
      <a:srgbClr val="A46694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6253D857-4181-4777-8893-6E45A690F9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3C66281-B049-4FB6-A334-E11FFE7C5AC3}">
  <ds:schemaRefs>
    <ds:schemaRef ds:uri="http://www.w3.org/XML/1998/namespace"/>
    <ds:schemaRef ds:uri="40262f94-9f35-4ac3-9a90-690165a166b7"/>
    <ds:schemaRef ds:uri="http://purl.org/dc/dcmitype/"/>
    <ds:schemaRef ds:uri="a4f35948-e619-41b3-aa29-22878b09cfd2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TM10001106[[fn=Značka]]</Template>
  <TotalTime>1012</TotalTime>
  <Words>321</Words>
  <Application>Microsoft Office PowerPoint</Application>
  <PresentationFormat>Širokoúhlá obrazovka</PresentationFormat>
  <Paragraphs>80</Paragraphs>
  <Slides>15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Gill Sans MT</vt:lpstr>
      <vt:lpstr>Arial</vt:lpstr>
      <vt:lpstr>Impact</vt:lpstr>
      <vt:lpstr>Calibri</vt:lpstr>
      <vt:lpstr>Badge</vt:lpstr>
      <vt:lpstr>Údržba vozidel</vt:lpstr>
      <vt:lpstr>Chladící soustava</vt:lpstr>
      <vt:lpstr>Chladící soustava</vt:lpstr>
      <vt:lpstr>Chladící kapalina</vt:lpstr>
      <vt:lpstr>Chladící kapalina</vt:lpstr>
      <vt:lpstr>Chladící kapalina</vt:lpstr>
      <vt:lpstr>Chladící kapalina</vt:lpstr>
      <vt:lpstr>Chladící kapalina</vt:lpstr>
      <vt:lpstr>Chladící kapalina</vt:lpstr>
      <vt:lpstr>Chladící kapalina</vt:lpstr>
      <vt:lpstr>Kontrola termostatu</vt:lpstr>
      <vt:lpstr>Kontrola termostatu</vt:lpstr>
      <vt:lpstr>Kontrola termostatu</vt:lpstr>
      <vt:lpstr>Kontrola těsnosti chladící soustavy</vt:lpstr>
      <vt:lpstr>Zkouškové otázky: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Údržba vozidel</dc:title>
  <dc:creator>Pavel Zbořil</dc:creator>
  <cp:lastModifiedBy>Přibylová</cp:lastModifiedBy>
  <cp:revision>60</cp:revision>
  <dcterms:created xsi:type="dcterms:W3CDTF">2017-09-13T07:08:45Z</dcterms:created>
  <dcterms:modified xsi:type="dcterms:W3CDTF">2021-01-07T09:11:52Z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