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3"/>
  </p:sldMasterIdLst>
  <p:notesMasterIdLst>
    <p:notesMasterId r:id="rId14"/>
  </p:notesMasterIdLst>
  <p:handoutMasterIdLst>
    <p:handoutMasterId r:id="rId15"/>
  </p:handoutMasterIdLst>
  <p:sldIdLst>
    <p:sldId id="265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78" r:id="rId13"/>
  </p:sldIdLst>
  <p:sldSz cx="12192000" cy="6858000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00FF"/>
    <a:srgbClr val="990000"/>
    <a:srgbClr val="CC0066"/>
    <a:srgbClr val="E9E0D1"/>
    <a:srgbClr val="FEA115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46" autoAdjust="0"/>
    <p:restoredTop sz="94660" autoAdjust="0"/>
  </p:normalViewPr>
  <p:slideViewPr>
    <p:cSldViewPr snapToGrid="0">
      <p:cViewPr varScale="1">
        <p:scale>
          <a:sx n="91" d="100"/>
          <a:sy n="91" d="100"/>
        </p:scale>
        <p:origin x="90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7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D20993-6455-441C-8966-F63B82548F39}" type="datetime1">
              <a:rPr lang="cs-CZ"/>
              <a:pPr>
                <a:defRPr/>
              </a:pPr>
              <a:t>4.2.2021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035E53-9613-4621-B1E6-CE9170228E0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57399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A8B8A92-E9EF-433D-8D25-FD4B9FABF234}" type="datetime1">
              <a:rPr lang="cs-CZ"/>
              <a:pPr>
                <a:defRPr/>
              </a:pPr>
              <a:t>4.2.2021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dirty="0" smtClean="0"/>
              <a:t>Kliknutím můžete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879635-F255-4A54-A9CF-3113BA657B5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13046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211DEE-0CFD-4ED2-BCB4-44677A82101E}" type="slidenum">
              <a:rPr lang="cs-CZ" altLang="cs-CZ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 altLang="cs-CZ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195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46B7FC-8F60-4A95-803A-76A074ADF524}" type="slidenum">
              <a:rPr lang="cs-CZ" altLang="cs-CZ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 altLang="cs-CZ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493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613760-CC56-4ECC-BFE0-54903876D747}" type="slidenum">
              <a:rPr lang="cs-CZ" altLang="cs-CZ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 altLang="cs-CZ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348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38D594-B804-4CB5-8FE6-488877DA1E9A}" type="slidenum">
              <a:rPr lang="cs-CZ" altLang="cs-CZ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altLang="cs-CZ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447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777DFD-CCF2-427D-ADA9-0F9F177FF4A0}" type="slidenum">
              <a:rPr lang="cs-CZ" altLang="cs-CZ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 altLang="cs-CZ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949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7B3859-578C-40CA-843D-B696035F9207}" type="slidenum">
              <a:rPr lang="cs-CZ" altLang="cs-CZ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 altLang="cs-CZ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162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7EA62B-5883-4490-ABF7-7DFE3956B7A7}" type="slidenum">
              <a:rPr lang="cs-CZ" altLang="cs-CZ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 altLang="cs-CZ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269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BFEBB3-5805-4515-A3D2-65C74A721916}" type="slidenum">
              <a:rPr lang="cs-CZ" altLang="cs-CZ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 altLang="cs-CZ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987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C0713A-F1C9-4970-A366-9C49F8812325}" type="slidenum">
              <a:rPr lang="cs-CZ" altLang="cs-CZ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 altLang="cs-CZ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730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2147483646 h 166"/>
              <a:gd name="T8" fmla="*/ 2147483646 w 372"/>
              <a:gd name="T9" fmla="*/ 2147483646 h 166"/>
              <a:gd name="T10" fmla="*/ 2147483646 w 372"/>
              <a:gd name="T11" fmla="*/ 2147483646 h 166"/>
              <a:gd name="T12" fmla="*/ 2147483646 w 372"/>
              <a:gd name="T13" fmla="*/ 214748364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49F03-DCCA-4C93-A47A-A7746CB5C35C}" type="datetime1">
              <a:rPr lang="cs-CZ"/>
              <a:pPr>
                <a:defRPr/>
              </a:pPr>
              <a:t>4.2.2021</a:t>
            </a:fld>
            <a:endParaRPr lang="cs-CZ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Přidejte zápatí.</a:t>
            </a:r>
            <a:endParaRPr lang="cs-C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ABFA2-619E-4D2F-BF96-6724151CA4A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146453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4D9BD-92FE-45B7-8548-A0A4C561ED0B}" type="datetime1">
              <a:rPr lang="cs-CZ"/>
              <a:pPr>
                <a:defRPr/>
              </a:pPr>
              <a:t>4.2.2021</a:t>
            </a:fld>
            <a:endParaRPr lang="cs-CZ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Přidejte zápatí.</a:t>
            </a:r>
            <a:endParaRPr lang="cs-C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881C4-DB99-4A23-B0C8-323BE0D269E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247904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4E4E-8E05-41C4-B821-2AD9E24EC4C6}" type="datetime1">
              <a:rPr lang="cs-CZ"/>
              <a:pPr>
                <a:defRPr/>
              </a:pPr>
              <a:t>4.2.2021</a:t>
            </a:fld>
            <a:endParaRPr lang="cs-CZ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Přidejte zápatí.</a:t>
            </a:r>
            <a:endParaRPr lang="cs-CZ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C61B9-7A91-4C5E-A760-4FBE9F4081D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53365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8F3A6-7DE9-4867-8CD4-6D91672C26D4}" type="datetime1">
              <a:rPr lang="cs-CZ"/>
              <a:pPr>
                <a:defRPr/>
              </a:pPr>
              <a:t>4.2.2021</a:t>
            </a:fld>
            <a:endParaRPr lang="cs-CZ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Přidejte zápatí.</a:t>
            </a:r>
            <a:endParaRPr lang="cs-CZ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02A6E-DE4C-47C4-BF42-D1F60752760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485553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70696-4316-4AED-8DEB-0BD70D5B261C}" type="datetime1">
              <a:rPr lang="cs-CZ"/>
              <a:pPr>
                <a:defRPr/>
              </a:pPr>
              <a:t>4.2.2021</a:t>
            </a:fld>
            <a:endParaRPr lang="cs-CZ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Přidejte zápatí.</a:t>
            </a:r>
            <a:endParaRPr lang="cs-CZ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43B58-3CD3-4BD4-83D1-1BF788655EA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15310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93289-4BC7-43F8-917B-477B22640F08}" type="datetime1">
              <a:rPr lang="cs-CZ"/>
              <a:pPr>
                <a:defRPr/>
              </a:pPr>
              <a:t>4.2.2021</a:t>
            </a:fld>
            <a:endParaRPr lang="cs-CZ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Přidejte zápatí.</a:t>
            </a:r>
            <a:endParaRPr lang="cs-CZ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A752B-56A1-48CE-B5AB-2205473E8CA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241930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93BAC-8581-4C94-B6E6-9C17307938BC}" type="datetime1">
              <a:rPr lang="cs-CZ"/>
              <a:pPr>
                <a:defRPr/>
              </a:pPr>
              <a:t>4.2.2021</a:t>
            </a:fld>
            <a:endParaRPr lang="cs-CZ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Přidejte zápatí.</a:t>
            </a:r>
            <a:endParaRPr lang="cs-C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81F3D-FDF1-41C3-9797-1EEC365884E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31890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E3B89-E2C0-4DA7-B909-687E9BCC950A}" type="datetime1">
              <a:rPr lang="cs-CZ"/>
              <a:pPr>
                <a:defRPr/>
              </a:pPr>
              <a:t>4.2.2021</a:t>
            </a:fld>
            <a:endParaRPr lang="cs-CZ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Přidejte zápatí.</a:t>
            </a:r>
            <a:endParaRPr lang="cs-C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D8B43-EE87-4CA4-883F-87FB02D4209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7147542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_1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CAA72-0FF8-41D2-B8F7-94D3A20A0D2A}" type="datetime1">
              <a:rPr lang="cs-CZ"/>
              <a:pPr>
                <a:defRPr/>
              </a:pPr>
              <a:t>4.2.2021</a:t>
            </a:fld>
            <a:endParaRPr lang="cs-CZ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Přidejte zápatí.</a:t>
            </a:r>
            <a:endParaRPr lang="cs-C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2DE1D-37C6-4548-9FE1-0E674CC7CE3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661748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D5D14-EB68-4EE2-8E3F-B69C07A4601C}" type="datetime1">
              <a:rPr lang="cs-CZ"/>
              <a:pPr>
                <a:defRPr/>
              </a:pPr>
              <a:t>4.2.2021</a:t>
            </a:fld>
            <a:endParaRPr lang="cs-CZ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Přidejte zápatí.</a:t>
            </a:r>
            <a:endParaRPr lang="cs-C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32E5-1837-4345-9D1B-9FC24EE6AEB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976144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E409A-01D0-4455-801F-FD1481BC6AC7}" type="datetime1">
              <a:rPr lang="cs-CZ"/>
              <a:pPr>
                <a:defRPr/>
              </a:pPr>
              <a:t>4.2.2021</a:t>
            </a:fld>
            <a:endParaRPr lang="cs-CZ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Přidejte zápatí.</a:t>
            </a:r>
            <a:endParaRPr lang="cs-C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35BE3-0FC1-4133-89EA-2A4A8543A0C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327371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21589-9B73-4177-B08D-6C86ADCE55D0}" type="datetime1">
              <a:rPr lang="cs-CZ"/>
              <a:pPr>
                <a:defRPr/>
              </a:pPr>
              <a:t>4.2.2021</a:t>
            </a:fld>
            <a:endParaRPr lang="cs-CZ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Přidejte zápatí.</a:t>
            </a:r>
            <a:endParaRPr lang="cs-CZ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28143-2511-415D-908D-9CAB82BFC1B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13179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755B2-350D-4931-8FA9-59AE320F5EF5}" type="datetime1">
              <a:rPr lang="cs-CZ"/>
              <a:pPr>
                <a:defRPr/>
              </a:pPr>
              <a:t>4.2.2021</a:t>
            </a:fld>
            <a:endParaRPr lang="cs-CZ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Přidejte zápatí.</a:t>
            </a:r>
            <a:endParaRPr lang="cs-CZ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9013D-07DB-425A-9247-C04999B01DE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880065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9299D-358B-46E4-A5BA-D5D2F17ED27A}" type="datetime1">
              <a:rPr lang="cs-CZ"/>
              <a:pPr>
                <a:defRPr/>
              </a:pPr>
              <a:t>4.2.2021</a:t>
            </a:fld>
            <a:endParaRPr lang="cs-CZ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Přidejte zápatí.</a:t>
            </a:r>
            <a:endParaRPr lang="cs-CZ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06094-D8B4-4056-B685-C8E72A264CA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869353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F1120-C521-4019-9F31-F4B78C4251AB}" type="datetime1">
              <a:rPr lang="cs-CZ"/>
              <a:pPr>
                <a:defRPr/>
              </a:pPr>
              <a:t>4.2.2021</a:t>
            </a:fld>
            <a:endParaRPr lang="cs-CZ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Přidejte zápatí.</a:t>
            </a:r>
            <a:endParaRPr lang="cs-CZ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D44A6-056B-4492-88DD-6530B82098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268369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B80DB-19A2-47F4-A4E2-61A30E8F9CF8}" type="datetime1">
              <a:rPr lang="cs-CZ"/>
              <a:pPr>
                <a:defRPr/>
              </a:pPr>
              <a:t>4.2.2021</a:t>
            </a:fld>
            <a:endParaRPr lang="cs-CZ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Přidejte zápatí.</a:t>
            </a:r>
            <a:endParaRPr lang="cs-CZ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2DDF6-2B64-4B8A-9C26-CC1F91671BD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956802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2C089-F917-40BB-B51B-C077C8B92589}" type="datetime1">
              <a:rPr lang="cs-CZ"/>
              <a:pPr>
                <a:defRPr/>
              </a:pPr>
              <a:t>4.2.2021</a:t>
            </a:fld>
            <a:endParaRPr lang="cs-CZ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Přidejte zápatí.</a:t>
            </a:r>
            <a:endParaRPr lang="cs-CZ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8E86-C0FF-45B6-A175-47375528BF1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577546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CE1533-ACCE-4623-AE7C-11702A5E3E17}" type="datetime1">
              <a:rPr lang="cs-CZ"/>
              <a:pPr>
                <a:defRPr/>
              </a:pPr>
              <a:t>4.2.2021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Přidejte zápatí.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F47812EA-6408-43BD-94CA-75759177769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  <p:sldLayoutId id="2147483927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L4HL9qF3o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DTH9UleaM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ajIbRwaN8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odnadpis 2"/>
          <p:cNvSpPr>
            <a:spLocks noGrp="1"/>
          </p:cNvSpPr>
          <p:nvPr>
            <p:ph type="subTitle" idx="1"/>
          </p:nvPr>
        </p:nvSpPr>
        <p:spPr>
          <a:xfrm>
            <a:off x="2173288" y="4624388"/>
            <a:ext cx="8915400" cy="1127125"/>
          </a:xfrm>
        </p:spPr>
        <p:txBody>
          <a:bodyPr/>
          <a:lstStyle/>
          <a:p>
            <a:pPr eaLnBrk="1" hangingPunct="1"/>
            <a:r>
              <a:rPr lang="cs-CZ" altLang="cs-CZ" sz="4400" b="1" smtClean="0">
                <a:solidFill>
                  <a:srgbClr val="990000"/>
                </a:solidFill>
              </a:rPr>
              <a:t>Akumulátor a dobíjecí soustava</a:t>
            </a:r>
          </a:p>
        </p:txBody>
      </p:sp>
      <p:pic>
        <p:nvPicPr>
          <p:cNvPr id="20483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725" y="695325"/>
            <a:ext cx="35258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cs-CZ" altLang="cs-CZ" smtClean="0"/>
              <a:t>Zkouškové otázky: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 smtClean="0"/>
              <a:t>Bezpečnostní zásady při </a:t>
            </a:r>
            <a:r>
              <a:rPr lang="cs-CZ" sz="2400" dirty="0"/>
              <a:t>nabíjení a manipulaci s </a:t>
            </a:r>
            <a:r>
              <a:rPr lang="cs-CZ" sz="2400" dirty="0" smtClean="0"/>
              <a:t>akumulátory.</a:t>
            </a:r>
          </a:p>
          <a:p>
            <a:pPr eaLnBrk="1" hangingPunct="1">
              <a:defRPr/>
            </a:pPr>
            <a:r>
              <a:rPr lang="cs-CZ" sz="2400" dirty="0" smtClean="0"/>
              <a:t>Kontrola </a:t>
            </a:r>
            <a:r>
              <a:rPr lang="cs-CZ" sz="2400" dirty="0"/>
              <a:t>a údržba akumulátorových </a:t>
            </a:r>
            <a:r>
              <a:rPr lang="cs-CZ" sz="2400" dirty="0" smtClean="0"/>
              <a:t>baterií.</a:t>
            </a:r>
          </a:p>
          <a:p>
            <a:pPr eaLnBrk="1" hangingPunct="1">
              <a:defRPr/>
            </a:pPr>
            <a:r>
              <a:rPr lang="cs-CZ" sz="2400" dirty="0" smtClean="0"/>
              <a:t>Postup </a:t>
            </a:r>
            <a:r>
              <a:rPr lang="cs-CZ" sz="2400" dirty="0"/>
              <a:t>kontroly dobíjecí </a:t>
            </a:r>
            <a:r>
              <a:rPr lang="cs-CZ" sz="2400" dirty="0" smtClean="0"/>
              <a:t>soustavy.</a:t>
            </a: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cs-CZ" sz="2400" dirty="0" smtClean="0"/>
              <a:t> </a:t>
            </a:r>
          </a:p>
          <a:p>
            <a:pPr eaLnBrk="1" hangingPunct="1">
              <a:defRPr/>
            </a:pPr>
            <a:endParaRPr lang="cs-CZ" sz="2400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2"/>
          <p:cNvSpPr>
            <a:spLocks noGrp="1"/>
          </p:cNvSpPr>
          <p:nvPr>
            <p:ph type="title"/>
          </p:nvPr>
        </p:nvSpPr>
        <p:spPr>
          <a:xfrm>
            <a:off x="1550988" y="665163"/>
            <a:ext cx="10377487" cy="1281112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Bezpečnostní pokyny pro manipulaci s akumulátory</a:t>
            </a:r>
          </a:p>
        </p:txBody>
      </p:sp>
      <p:pic>
        <p:nvPicPr>
          <p:cNvPr id="22531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1438275"/>
            <a:ext cx="4613275" cy="3711575"/>
          </a:xfrm>
        </p:spPr>
      </p:pic>
      <p:pic>
        <p:nvPicPr>
          <p:cNvPr id="22532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5" r="51115" b="4762"/>
          <a:stretch>
            <a:fillRect/>
          </a:stretch>
        </p:blipFill>
        <p:spPr bwMode="auto">
          <a:xfrm>
            <a:off x="1406525" y="1438275"/>
            <a:ext cx="5202238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5126038"/>
            <a:ext cx="5213350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2"/>
          <p:cNvSpPr>
            <a:spLocks noGrp="1"/>
          </p:cNvSpPr>
          <p:nvPr>
            <p:ph type="title"/>
          </p:nvPr>
        </p:nvSpPr>
        <p:spPr>
          <a:xfrm>
            <a:off x="1550988" y="665163"/>
            <a:ext cx="10377487" cy="1281112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Kontrola akumulátoru</a:t>
            </a:r>
          </a:p>
        </p:txBody>
      </p:sp>
      <p:sp>
        <p:nvSpPr>
          <p:cNvPr id="24579" name="Zástupný symbol pro obsah 1"/>
          <p:cNvSpPr>
            <a:spLocks noGrp="1"/>
          </p:cNvSpPr>
          <p:nvPr>
            <p:ph idx="1"/>
          </p:nvPr>
        </p:nvSpPr>
        <p:spPr>
          <a:xfrm>
            <a:off x="2159000" y="1538288"/>
            <a:ext cx="9409113" cy="3778250"/>
          </a:xfrm>
        </p:spPr>
        <p:txBody>
          <a:bodyPr/>
          <a:lstStyle/>
          <a:p>
            <a:pPr eaLnBrk="1" hangingPunct="1"/>
            <a:r>
              <a:rPr lang="cs-CZ" altLang="cs-CZ" sz="2000" b="1" smtClean="0"/>
              <a:t>1. Měřením klidového napětí</a:t>
            </a:r>
          </a:p>
          <a:p>
            <a:pPr lvl="1" eaLnBrk="1" hangingPunct="1"/>
            <a:r>
              <a:rPr lang="cs-CZ" altLang="cs-CZ" sz="2000" smtClean="0"/>
              <a:t>Ideální hodnota klidového svorkového napětí je 12,6 V. Pokud je napětí alespoň  12,5 V, bereme akumulátor za dobrý.</a:t>
            </a:r>
          </a:p>
          <a:p>
            <a:pPr lvl="1" eaLnBrk="1" hangingPunct="1"/>
            <a:r>
              <a:rPr lang="cs-CZ" altLang="cs-CZ" sz="2000" smtClean="0"/>
              <a:t>Před kontrolou je nutné akumulátor dobít (například jízdou) a po té počkat alespoň 10 minut, než se hodnota napětí ustálí, protože</a:t>
            </a:r>
          </a:p>
        </p:txBody>
      </p:sp>
      <p:pic>
        <p:nvPicPr>
          <p:cNvPr id="24580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3713163"/>
            <a:ext cx="4943475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ovéPole 6"/>
          <p:cNvSpPr txBox="1">
            <a:spLocks noChangeArrowheads="1"/>
          </p:cNvSpPr>
          <p:nvPr/>
        </p:nvSpPr>
        <p:spPr bwMode="auto">
          <a:xfrm>
            <a:off x="2908300" y="3359150"/>
            <a:ext cx="4129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2000">
                <a:solidFill>
                  <a:schemeClr val="tx1"/>
                </a:solidFill>
              </a:rPr>
              <a:t>bezprostředně po ukončení dobíjení bude napětí vyšší.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2"/>
          <p:cNvSpPr>
            <a:spLocks noGrp="1"/>
          </p:cNvSpPr>
          <p:nvPr>
            <p:ph type="title"/>
          </p:nvPr>
        </p:nvSpPr>
        <p:spPr>
          <a:xfrm>
            <a:off x="1550988" y="665163"/>
            <a:ext cx="10377487" cy="1281112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Kontrola akumulátoru</a:t>
            </a:r>
          </a:p>
        </p:txBody>
      </p:sp>
      <p:sp>
        <p:nvSpPr>
          <p:cNvPr id="26627" name="Zástupný symbol pro obsah 1"/>
          <p:cNvSpPr>
            <a:spLocks noGrp="1"/>
          </p:cNvSpPr>
          <p:nvPr>
            <p:ph idx="1"/>
          </p:nvPr>
        </p:nvSpPr>
        <p:spPr>
          <a:xfrm>
            <a:off x="2159000" y="1538288"/>
            <a:ext cx="9409113" cy="3778250"/>
          </a:xfrm>
        </p:spPr>
        <p:txBody>
          <a:bodyPr/>
          <a:lstStyle/>
          <a:p>
            <a:pPr eaLnBrk="1" hangingPunct="1"/>
            <a:r>
              <a:rPr lang="cs-CZ" altLang="cs-CZ" sz="2000" b="1" smtClean="0"/>
              <a:t>2. Kontrola hustoty elektrolytu</a:t>
            </a:r>
          </a:p>
          <a:p>
            <a:pPr lvl="1" eaLnBrk="1" hangingPunct="1"/>
            <a:r>
              <a:rPr lang="cs-CZ" altLang="cs-CZ" sz="2000" smtClean="0"/>
              <a:t>Jednodušší typy akumulátoru mají zátky, které lze demontovat. Pak lze kontrolovat hustotu elektrolytu (při vybíjení hustota klesá).</a:t>
            </a:r>
          </a:p>
          <a:p>
            <a:pPr lvl="1" eaLnBrk="1" hangingPunct="1"/>
            <a:r>
              <a:rPr lang="cs-CZ" altLang="cs-CZ" sz="2000" smtClean="0"/>
              <a:t>Plně nabitý akumulátor má hustotu 1,28 g/cm</a:t>
            </a:r>
            <a:r>
              <a:rPr lang="cs-CZ" altLang="cs-CZ" sz="2000" baseline="30000" smtClean="0"/>
              <a:t>3</a:t>
            </a:r>
            <a:endParaRPr lang="cs-CZ" altLang="cs-CZ" sz="2000" smtClean="0"/>
          </a:p>
          <a:p>
            <a:pPr lvl="1" eaLnBrk="1" hangingPunct="1"/>
            <a:r>
              <a:rPr lang="cs-CZ" altLang="cs-CZ" sz="2000" smtClean="0"/>
              <a:t>Kontrolu provádíme hustoměrem nebo refraktoměrem.</a:t>
            </a:r>
          </a:p>
          <a:p>
            <a:pPr lvl="1" eaLnBrk="1" hangingPunct="1"/>
            <a:r>
              <a:rPr lang="cs-CZ" altLang="cs-CZ" sz="2000" smtClean="0"/>
              <a:t>Některé akumulátory mají hustoměr vestavěný a stav nabití je signalizován barvou „magického oka“.</a:t>
            </a:r>
          </a:p>
        </p:txBody>
      </p:sp>
      <p:pic>
        <p:nvPicPr>
          <p:cNvPr id="26628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34753" r="14223" b="12784"/>
          <a:stretch>
            <a:fillRect/>
          </a:stretch>
        </p:blipFill>
        <p:spPr bwMode="auto">
          <a:xfrm>
            <a:off x="5830888" y="4446588"/>
            <a:ext cx="5376862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7" r="17091" b="25200"/>
          <a:stretch>
            <a:fillRect/>
          </a:stretch>
        </p:blipFill>
        <p:spPr bwMode="auto">
          <a:xfrm>
            <a:off x="2659063" y="4446588"/>
            <a:ext cx="3048000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2"/>
          <p:cNvSpPr>
            <a:spLocks noGrp="1"/>
          </p:cNvSpPr>
          <p:nvPr>
            <p:ph type="title"/>
          </p:nvPr>
        </p:nvSpPr>
        <p:spPr>
          <a:xfrm>
            <a:off x="1550988" y="665163"/>
            <a:ext cx="10377487" cy="1281112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Kontrola akumulátoru</a:t>
            </a:r>
          </a:p>
        </p:txBody>
      </p:sp>
      <p:sp>
        <p:nvSpPr>
          <p:cNvPr id="28675" name="Zástupný symbol pro obsah 1"/>
          <p:cNvSpPr>
            <a:spLocks noGrp="1"/>
          </p:cNvSpPr>
          <p:nvPr>
            <p:ph idx="1"/>
          </p:nvPr>
        </p:nvSpPr>
        <p:spPr>
          <a:xfrm>
            <a:off x="2159000" y="1538288"/>
            <a:ext cx="9409113" cy="3778250"/>
          </a:xfrm>
        </p:spPr>
        <p:txBody>
          <a:bodyPr/>
          <a:lstStyle/>
          <a:p>
            <a:pPr eaLnBrk="1" hangingPunct="1"/>
            <a:r>
              <a:rPr lang="cs-CZ" altLang="cs-CZ" sz="2000" b="1" smtClean="0"/>
              <a:t>3. Kontrola zátěžovým voltmetrem</a:t>
            </a:r>
          </a:p>
          <a:p>
            <a:pPr lvl="1" eaLnBrk="1" hangingPunct="1"/>
            <a:r>
              <a:rPr lang="cs-CZ" altLang="cs-CZ" sz="2000" smtClean="0"/>
              <a:t>Zátěžový voltmetr dokáže důkladněji prověřit stav akumulátoru, protože starý akumulátor s dobrou hustotou a svorkovým napětím nemusí zvládnou start motoru v náročných podmínkách.</a:t>
            </a:r>
          </a:p>
          <a:p>
            <a:pPr lvl="1" eaLnBrk="1" hangingPunct="1"/>
            <a:r>
              <a:rPr lang="cs-CZ" altLang="cs-CZ" sz="2000" smtClean="0"/>
              <a:t>Zátěžový voltmetr simuluje odběr během startování. Při odběru proudu nesmí napětí poklesnout pod zelenou oblast.</a:t>
            </a:r>
          </a:p>
          <a:p>
            <a:pPr lvl="1" eaLnBrk="1" hangingPunct="1"/>
            <a:r>
              <a:rPr lang="cs-CZ" altLang="cs-CZ" sz="2000" smtClean="0"/>
              <a:t>Postup kontroly je na videu </a:t>
            </a:r>
            <a:r>
              <a:rPr lang="cs-CZ" altLang="cs-CZ" sz="2000" smtClean="0">
                <a:hlinkClick r:id="rId3"/>
              </a:rPr>
              <a:t>zde.</a:t>
            </a:r>
            <a:endParaRPr lang="cs-CZ" altLang="cs-CZ" sz="2000" smtClean="0"/>
          </a:p>
        </p:txBody>
      </p:sp>
      <p:pic>
        <p:nvPicPr>
          <p:cNvPr id="28676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3686175"/>
            <a:ext cx="42386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2"/>
          <p:cNvSpPr>
            <a:spLocks noGrp="1"/>
          </p:cNvSpPr>
          <p:nvPr>
            <p:ph type="title"/>
          </p:nvPr>
        </p:nvSpPr>
        <p:spPr>
          <a:xfrm>
            <a:off x="1550988" y="665163"/>
            <a:ext cx="10377487" cy="1281112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Kontrola akumulátoru</a:t>
            </a:r>
          </a:p>
        </p:txBody>
      </p:sp>
      <p:sp>
        <p:nvSpPr>
          <p:cNvPr id="30723" name="Zástupný symbol pro obsah 1"/>
          <p:cNvSpPr>
            <a:spLocks noGrp="1"/>
          </p:cNvSpPr>
          <p:nvPr>
            <p:ph idx="1"/>
          </p:nvPr>
        </p:nvSpPr>
        <p:spPr>
          <a:xfrm>
            <a:off x="2159000" y="1538288"/>
            <a:ext cx="9409113" cy="3778250"/>
          </a:xfrm>
        </p:spPr>
        <p:txBody>
          <a:bodyPr/>
          <a:lstStyle/>
          <a:p>
            <a:pPr eaLnBrk="1" hangingPunct="1"/>
            <a:r>
              <a:rPr lang="cs-CZ" altLang="cs-CZ" sz="2000" b="1" smtClean="0"/>
              <a:t>4. Kontrola digitálním testerem</a:t>
            </a:r>
          </a:p>
          <a:p>
            <a:pPr lvl="1" eaLnBrk="1" hangingPunct="1"/>
            <a:r>
              <a:rPr lang="cs-CZ" altLang="cs-CZ" sz="2000" smtClean="0"/>
              <a:t>Digitální tester dokáže důkladně prověřit stav akumulátoru i dobíjecí soustavy.</a:t>
            </a:r>
          </a:p>
          <a:p>
            <a:pPr lvl="1" eaLnBrk="1" hangingPunct="1"/>
            <a:r>
              <a:rPr lang="cs-CZ" altLang="cs-CZ" sz="2000" smtClean="0"/>
              <a:t>Použití testeru můžete vidět </a:t>
            </a:r>
            <a:r>
              <a:rPr lang="cs-CZ" altLang="cs-CZ" sz="2000" smtClean="0">
                <a:hlinkClick r:id="rId3"/>
              </a:rPr>
              <a:t>zde</a:t>
            </a:r>
            <a:r>
              <a:rPr lang="cs-CZ" altLang="cs-CZ" sz="2000" smtClean="0"/>
              <a:t>.</a:t>
            </a:r>
          </a:p>
        </p:txBody>
      </p:sp>
      <p:pic>
        <p:nvPicPr>
          <p:cNvPr id="30724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3427413"/>
            <a:ext cx="48101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2"/>
          <p:cNvSpPr>
            <a:spLocks noGrp="1"/>
          </p:cNvSpPr>
          <p:nvPr>
            <p:ph type="title"/>
          </p:nvPr>
        </p:nvSpPr>
        <p:spPr>
          <a:xfrm>
            <a:off x="1550988" y="665163"/>
            <a:ext cx="10377487" cy="1281112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Kontrola dobíjení</a:t>
            </a:r>
          </a:p>
        </p:txBody>
      </p:sp>
      <p:sp>
        <p:nvSpPr>
          <p:cNvPr id="32771" name="Zástupný symbol pro obsah 1"/>
          <p:cNvSpPr>
            <a:spLocks noGrp="1"/>
          </p:cNvSpPr>
          <p:nvPr>
            <p:ph idx="1"/>
          </p:nvPr>
        </p:nvSpPr>
        <p:spPr>
          <a:xfrm>
            <a:off x="2159000" y="1538288"/>
            <a:ext cx="9409113" cy="3778250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Základní kontrolu dobíjení zajišťuje kontrolka dobíjení, ta však dokáže signalizovat jen hrubé závady.</a:t>
            </a:r>
          </a:p>
          <a:p>
            <a:pPr eaLnBrk="1" hangingPunct="1"/>
            <a:r>
              <a:rPr lang="cs-CZ" altLang="cs-CZ" sz="2000" smtClean="0"/>
              <a:t>Pro správnou funkci palubní sítě vozidla nestačí aby alternátor jakkoliv dobíjel - je důležitá správná velikost dobíjecího napětí.</a:t>
            </a:r>
          </a:p>
          <a:p>
            <a:pPr algn="just" eaLnBrk="1" hangingPunct="1"/>
            <a:r>
              <a:rPr lang="cs-CZ" altLang="cs-CZ" sz="2000" smtClean="0"/>
              <a:t>U vozidel vyráběných po roce 2000 hlídá řídící jednotka motoru velikost palubního napětí a v případě přebíjení se chrání omezením otáček motoru – rozsvítí se kontrolka závad a auto přejde do nouzového režimu.</a:t>
            </a:r>
          </a:p>
        </p:txBody>
      </p:sp>
      <p:pic>
        <p:nvPicPr>
          <p:cNvPr id="32772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4092575"/>
            <a:ext cx="3522663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2"/>
          <p:cNvSpPr>
            <a:spLocks noGrp="1"/>
          </p:cNvSpPr>
          <p:nvPr>
            <p:ph type="title"/>
          </p:nvPr>
        </p:nvSpPr>
        <p:spPr>
          <a:xfrm>
            <a:off x="1550988" y="665163"/>
            <a:ext cx="10377487" cy="1281112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Kontrola dobíjení</a:t>
            </a:r>
          </a:p>
        </p:txBody>
      </p:sp>
      <p:sp>
        <p:nvSpPr>
          <p:cNvPr id="34819" name="Zástupný symbol pro obsah 1"/>
          <p:cNvSpPr>
            <a:spLocks noGrp="1"/>
          </p:cNvSpPr>
          <p:nvPr>
            <p:ph idx="1"/>
          </p:nvPr>
        </p:nvSpPr>
        <p:spPr>
          <a:xfrm>
            <a:off x="2159000" y="1538288"/>
            <a:ext cx="9409113" cy="3778250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Kontrolu dobíjení lze provádět testerem (viz tester akumulátoru), nebo napětí měříme jednoduše multimetrem.</a:t>
            </a:r>
          </a:p>
          <a:p>
            <a:pPr lvl="1" eaLnBrk="1" hangingPunct="1"/>
            <a:r>
              <a:rPr lang="cs-CZ" altLang="cs-CZ" sz="2000" smtClean="0"/>
              <a:t>Měření probíhá ve dvou režimech:</a:t>
            </a:r>
          </a:p>
          <a:p>
            <a:pPr lvl="2" eaLnBrk="1" hangingPunct="1"/>
            <a:r>
              <a:rPr lang="cs-CZ" altLang="cs-CZ" sz="1800" smtClean="0"/>
              <a:t>A) bez zatížení (vypnuté spotřebiče) ve zvýšených otáčkách – ověřuje se, zda alternátor nepřebíjí – napětí nesmí přesáhnout 14,6 V.</a:t>
            </a:r>
          </a:p>
          <a:p>
            <a:pPr lvl="2" eaLnBrk="1" hangingPunct="1"/>
            <a:r>
              <a:rPr lang="cs-CZ" altLang="cs-CZ" sz="1800" smtClean="0"/>
              <a:t>B) se zatížením (zapnuté spotřebiče) v mírně zvýšených otáčkách – ověřuje se, zda má alternátor dostatečný výkon – napětí musí dosáhnout alespoň 13,8 V.</a:t>
            </a:r>
          </a:p>
          <a:p>
            <a:pPr eaLnBrk="1" hangingPunct="1"/>
            <a:r>
              <a:rPr lang="cs-CZ" altLang="cs-CZ" sz="2000" smtClean="0"/>
              <a:t>Opět lze využít tester, viz </a:t>
            </a:r>
            <a:r>
              <a:rPr lang="cs-CZ" altLang="cs-CZ" sz="2000" smtClean="0">
                <a:hlinkClick r:id="rId3"/>
              </a:rPr>
              <a:t>zde</a:t>
            </a:r>
            <a:r>
              <a:rPr lang="cs-CZ" altLang="cs-CZ" sz="2000" smtClean="0"/>
              <a:t>.</a:t>
            </a:r>
          </a:p>
          <a:p>
            <a:pPr eaLnBrk="1" hangingPunct="1"/>
            <a:endParaRPr lang="cs-CZ" altLang="cs-CZ" sz="2000" smtClean="0"/>
          </a:p>
        </p:txBody>
      </p:sp>
      <p:pic>
        <p:nvPicPr>
          <p:cNvPr id="34820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4105275"/>
            <a:ext cx="45624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2"/>
          <p:cNvSpPr>
            <a:spLocks noGrp="1"/>
          </p:cNvSpPr>
          <p:nvPr>
            <p:ph type="title"/>
          </p:nvPr>
        </p:nvSpPr>
        <p:spPr>
          <a:xfrm>
            <a:off x="1550988" y="665163"/>
            <a:ext cx="10377487" cy="1281112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Kontrola dobíjení</a:t>
            </a:r>
          </a:p>
        </p:txBody>
      </p:sp>
      <p:sp>
        <p:nvSpPr>
          <p:cNvPr id="36867" name="Zástupný symbol pro obsah 1"/>
          <p:cNvSpPr>
            <a:spLocks noGrp="1"/>
          </p:cNvSpPr>
          <p:nvPr>
            <p:ph idx="1"/>
          </p:nvPr>
        </p:nvSpPr>
        <p:spPr>
          <a:xfrm>
            <a:off x="2159000" y="1538288"/>
            <a:ext cx="9409113" cy="3778250"/>
          </a:xfrm>
        </p:spPr>
        <p:txBody>
          <a:bodyPr/>
          <a:lstStyle/>
          <a:p>
            <a:pPr algn="just" eaLnBrk="1" hangingPunct="1"/>
            <a:r>
              <a:rPr lang="cs-CZ" altLang="cs-CZ" sz="2000" smtClean="0"/>
              <a:t>Současné automobily obvykle mívají alternátor vybavený řízeným regulátorem. Dobíjecí napětí pak není konstantní. Řídící jednotka motoru pošle regulátoru přes datové vedení požadavek na výkon alternátoru. </a:t>
            </a:r>
          </a:p>
          <a:p>
            <a:pPr algn="just" eaLnBrk="1" hangingPunct="1"/>
            <a:r>
              <a:rPr lang="cs-CZ" altLang="cs-CZ" sz="2000" smtClean="0"/>
              <a:t>Kontrola dobíjení se v tomto případě musí provádět přes diagnostiku.</a:t>
            </a:r>
            <a:endParaRPr lang="cs-CZ" altLang="cs-CZ" smtClean="0"/>
          </a:p>
        </p:txBody>
      </p:sp>
      <p:pic>
        <p:nvPicPr>
          <p:cNvPr id="36868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3632200"/>
            <a:ext cx="724535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Firemní motiv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iremní motiv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7B7842-9AEA-4CE3-970E-A541892C1E5D}">
  <ds:schemaRefs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40262f94-9f35-4ac3-9a90-690165a166b7"/>
    <ds:schemaRef ds:uri="a4f35948-e619-41b3-aa29-22878b09cfd2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1349</TotalTime>
  <Words>437</Words>
  <Application>Microsoft Office PowerPoint</Application>
  <PresentationFormat>Širokoúhlá obrazovka</PresentationFormat>
  <Paragraphs>49</Paragraphs>
  <Slides>10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Century Gothic</vt:lpstr>
      <vt:lpstr>Arial</vt:lpstr>
      <vt:lpstr>Wingdings 3</vt:lpstr>
      <vt:lpstr>Calibri</vt:lpstr>
      <vt:lpstr>Stébla</vt:lpstr>
      <vt:lpstr>Prezentace aplikace PowerPoint</vt:lpstr>
      <vt:lpstr>Bezpečnostní pokyny pro manipulaci s akumulátory</vt:lpstr>
      <vt:lpstr>Kontrola akumulátoru</vt:lpstr>
      <vt:lpstr>Kontrola akumulátoru</vt:lpstr>
      <vt:lpstr>Kontrola akumulátoru</vt:lpstr>
      <vt:lpstr>Kontrola akumulátoru</vt:lpstr>
      <vt:lpstr>Kontrola dobíjení</vt:lpstr>
      <vt:lpstr>Kontrola dobíjení</vt:lpstr>
      <vt:lpstr>Kontrola dobíjení</vt:lpstr>
      <vt:lpstr>Zkouškové otázky: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Údržba vozidel</dc:title>
  <dc:creator>Pavel Zbořil</dc:creator>
  <cp:lastModifiedBy>Přibylová</cp:lastModifiedBy>
  <cp:revision>59</cp:revision>
  <dcterms:created xsi:type="dcterms:W3CDTF">2017-09-13T07:08:45Z</dcterms:created>
  <dcterms:modified xsi:type="dcterms:W3CDTF">2021-02-04T10:08:36Z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